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5" r:id="rId1"/>
  </p:sldMasterIdLst>
  <p:sldIdLst>
    <p:sldId id="256" r:id="rId2"/>
    <p:sldId id="259" r:id="rId3"/>
    <p:sldId id="261" r:id="rId4"/>
    <p:sldId id="267" r:id="rId5"/>
    <p:sldId id="268" r:id="rId6"/>
    <p:sldId id="270" r:id="rId7"/>
    <p:sldId id="271" r:id="rId8"/>
    <p:sldId id="277" r:id="rId9"/>
    <p:sldId id="274" r:id="rId10"/>
    <p:sldId id="278" r:id="rId11"/>
    <p:sldId id="279" r:id="rId12"/>
    <p:sldId id="280" r:id="rId13"/>
    <p:sldId id="281" r:id="rId14"/>
    <p:sldId id="282" r:id="rId15"/>
    <p:sldId id="283" r:id="rId16"/>
    <p:sldId id="286" r:id="rId17"/>
    <p:sldId id="287" r:id="rId18"/>
    <p:sldId id="288" r:id="rId19"/>
    <p:sldId id="289" r:id="rId20"/>
    <p:sldId id="290" r:id="rId21"/>
    <p:sldId id="291" r:id="rId22"/>
    <p:sldId id="292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2787"/>
    <p:restoredTop sz="90929"/>
  </p:normalViewPr>
  <p:slideViewPr>
    <p:cSldViewPr>
      <p:cViewPr varScale="1">
        <p:scale>
          <a:sx n="63" d="100"/>
          <a:sy n="63" d="100"/>
        </p:scale>
        <p:origin x="-136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18.xml"/><Relationship Id="rId7" Type="http://schemas.openxmlformats.org/officeDocument/2006/relationships/slide" Target="slides/slide22.xml"/><Relationship Id="rId2" Type="http://schemas.openxmlformats.org/officeDocument/2006/relationships/slide" Target="slides/slide16.xml"/><Relationship Id="rId1" Type="http://schemas.openxmlformats.org/officeDocument/2006/relationships/slide" Target="slides/slide4.xml"/><Relationship Id="rId6" Type="http://schemas.openxmlformats.org/officeDocument/2006/relationships/slide" Target="slides/slide21.xml"/><Relationship Id="rId5" Type="http://schemas.openxmlformats.org/officeDocument/2006/relationships/slide" Target="slides/slide20.xml"/><Relationship Id="rId4" Type="http://schemas.openxmlformats.org/officeDocument/2006/relationships/slide" Target="slides/slide1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4" Type="http://schemas.openxmlformats.org/officeDocument/2006/relationships/image" Target="../media/image29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5" Type="http://schemas.openxmlformats.org/officeDocument/2006/relationships/image" Target="../media/image34.wmf"/><Relationship Id="rId4" Type="http://schemas.openxmlformats.org/officeDocument/2006/relationships/image" Target="../media/image33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8.wmf"/><Relationship Id="rId1" Type="http://schemas.openxmlformats.org/officeDocument/2006/relationships/image" Target="../media/image37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9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2" Type="http://schemas.openxmlformats.org/officeDocument/2006/relationships/image" Target="../media/image46.wmf"/><Relationship Id="rId1" Type="http://schemas.openxmlformats.org/officeDocument/2006/relationships/image" Target="../media/image45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48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51.wmf"/><Relationship Id="rId2" Type="http://schemas.openxmlformats.org/officeDocument/2006/relationships/image" Target="../media/image50.wmf"/><Relationship Id="rId1" Type="http://schemas.openxmlformats.org/officeDocument/2006/relationships/image" Target="../media/image49.wmf"/><Relationship Id="rId5" Type="http://schemas.openxmlformats.org/officeDocument/2006/relationships/image" Target="../media/image53.wmf"/><Relationship Id="rId4" Type="http://schemas.openxmlformats.org/officeDocument/2006/relationships/image" Target="../media/image5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0.vml.rels><?xml version="1.0" encoding="UTF-8" standalone="yes"?>
<Relationships xmlns="http://schemas.openxmlformats.org/package/2006/relationships"><Relationship Id="rId2" Type="http://schemas.openxmlformats.org/officeDocument/2006/relationships/image" Target="../media/image55.wmf"/><Relationship Id="rId1" Type="http://schemas.openxmlformats.org/officeDocument/2006/relationships/image" Target="../media/image5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4" Type="http://schemas.openxmlformats.org/officeDocument/2006/relationships/image" Target="../media/image19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4" Type="http://schemas.openxmlformats.org/officeDocument/2006/relationships/image" Target="../media/image23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 Diagonal Corner Rectangle 3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/>
          <a:lstStyle>
            <a:lvl1pPr marL="0" algn="r">
              <a:defRPr sz="480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8750"/>
            <a:ext cx="3001963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9175" y="6508750"/>
            <a:ext cx="463550" cy="274638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C915BB6B-7EC3-48F7-9F7C-F0A1410420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8750"/>
            <a:ext cx="3906838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496333-5C9B-4D96-9BDB-14A21DF3A9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F80D37-D40D-4CD4-A53A-3E4480C33A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77724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924300"/>
            <a:ext cx="77724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Date Placeholder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039F55-039B-4958-8E2D-E9C75FC174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600200"/>
            <a:ext cx="77724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924300"/>
            <a:ext cx="77724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Date Placeholder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D8E024-D63D-4F21-92D1-7147ABD801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9819A0E-660B-4A70-80F8-2BB729932F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00125" y="3267075"/>
            <a:ext cx="7407275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513"/>
            <a:ext cx="3001963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9175" y="6513513"/>
            <a:ext cx="463550" cy="274637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42877EA5-F5A6-4D95-811A-664704A9AC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513"/>
            <a:ext cx="3906838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0763" y="6515100"/>
            <a:ext cx="465137" cy="27305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106E4AD-6F78-40E7-ACC4-604C6162BE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17538" y="2165350"/>
            <a:ext cx="3748087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800600" y="2165350"/>
            <a:ext cx="3749675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0763" y="6515100"/>
            <a:ext cx="465137" cy="27305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2861626-620B-42DA-B2C4-CD9345A76A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8B51142-00DC-44BE-B414-FF14C20838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827189-4B3F-4F23-902E-F9F42D8729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057775" y="1057275"/>
            <a:ext cx="3748088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/>
          <a:lstStyle>
            <a:lvl1pPr marL="0" algn="r">
              <a:buNone/>
              <a:defRPr sz="20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513"/>
            <a:ext cx="3001963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9175" y="6513513"/>
            <a:ext cx="463550" cy="274637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75451F54-DDB1-4BB2-AD1F-423EBD2C98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513"/>
            <a:ext cx="3906838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/>
          <a:lstStyle>
            <a:lvl1pPr marL="0" algn="r">
              <a:buNone/>
              <a:defRPr sz="20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8750"/>
            <a:ext cx="3001963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9175" y="6508750"/>
            <a:ext cx="463550" cy="274638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1B1CA44D-C927-410F-A482-7F823B863B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8750"/>
            <a:ext cx="3906838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1638" cy="274638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  <a:latin typeface="Times New Roman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1963" cy="274638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  <a:latin typeface="Times New Roman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9175" y="6515100"/>
            <a:ext cx="463550" cy="27305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  <a:latin typeface="Times New Roman" charset="0"/>
              </a:defRPr>
            </a:lvl1pPr>
            <a:extLst/>
          </a:lstStyle>
          <a:p>
            <a:pPr>
              <a:defRPr/>
            </a:pPr>
            <a:fld id="{254E6305-03B0-4B24-916D-DDC7F12292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4000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1513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462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56" r:id="rId1"/>
    <p:sldLayoutId id="2147484057" r:id="rId2"/>
    <p:sldLayoutId id="2147484058" r:id="rId3"/>
    <p:sldLayoutId id="2147484059" r:id="rId4"/>
    <p:sldLayoutId id="2147484060" r:id="rId5"/>
    <p:sldLayoutId id="2147484061" r:id="rId6"/>
    <p:sldLayoutId id="2147484051" r:id="rId7"/>
    <p:sldLayoutId id="2147484062" r:id="rId8"/>
    <p:sldLayoutId id="2147484063" r:id="rId9"/>
    <p:sldLayoutId id="2147484052" r:id="rId10"/>
    <p:sldLayoutId id="2147484053" r:id="rId11"/>
    <p:sldLayoutId id="2147484054" r:id="rId12"/>
    <p:sldLayoutId id="2147484055" r:id="rId13"/>
  </p:sldLayoutIdLst>
  <p:txStyles>
    <p:titleStyle>
      <a:lvl1pPr marL="53975" indent="-53975" algn="r" rtl="0" eaLnBrk="0" fontAlgn="base" hangingPunct="0">
        <a:spcBef>
          <a:spcPct val="0"/>
        </a:spcBef>
        <a:spcAft>
          <a:spcPct val="0"/>
        </a:spcAft>
        <a:defRPr sz="4600" kern="1200">
          <a:solidFill>
            <a:srgbClr val="E7EACB"/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lvl2pPr marL="53975" indent="-53975" algn="r" rtl="0" eaLnBrk="0" fontAlgn="base" hangingPunct="0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2pPr>
      <a:lvl3pPr marL="53975" indent="-53975" algn="r" rtl="0" eaLnBrk="0" fontAlgn="base" hangingPunct="0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3pPr>
      <a:lvl4pPr marL="53975" indent="-53975" algn="r" rtl="0" eaLnBrk="0" fontAlgn="base" hangingPunct="0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4pPr>
      <a:lvl5pPr marL="53975" indent="-53975" algn="r" rtl="0" eaLnBrk="0" fontAlgn="base" hangingPunct="0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5pPr>
      <a:lvl6pPr marL="5111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6pPr>
      <a:lvl7pPr marL="9683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7pPr>
      <a:lvl8pPr marL="14255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8pPr>
      <a:lvl9pPr marL="18827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9pPr>
      <a:extLst/>
    </p:titleStyle>
    <p:bodyStyle>
      <a:lvl1pPr marL="292100" indent="-292100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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eaLnBrk="0" fontAlgn="base" hangingPunct="0">
        <a:spcBef>
          <a:spcPts val="400"/>
        </a:spcBef>
        <a:spcAft>
          <a:spcPct val="0"/>
        </a:spcAft>
        <a:buClr>
          <a:schemeClr val="accent2"/>
        </a:buClr>
        <a:buSzPct val="9000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190500" algn="l" rtl="0" eaLnBrk="0" fontAlgn="base" hangingPunct="0">
        <a:spcBef>
          <a:spcPts val="400"/>
        </a:spcBef>
        <a:spcAft>
          <a:spcPct val="0"/>
        </a:spcAft>
        <a:buClr>
          <a:srgbClr val="A8CDD7"/>
        </a:buClr>
        <a:buSzPct val="100000"/>
        <a:buFont typeface="Wingdings 2" pitchFamily="18" charset="2"/>
        <a:buChar char="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182563" algn="l" rtl="0" eaLnBrk="0" fontAlgn="base" hangingPunct="0">
        <a:spcBef>
          <a:spcPts val="400"/>
        </a:spcBef>
        <a:spcAft>
          <a:spcPct val="0"/>
        </a:spcAft>
        <a:buClr>
          <a:srgbClr val="A8CDD7"/>
        </a:buClr>
        <a:buSzPct val="100000"/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7450" indent="-182563" algn="l" rtl="0" eaLnBrk="0" fontAlgn="base" hangingPunct="0">
        <a:spcBef>
          <a:spcPts val="400"/>
        </a:spcBef>
        <a:spcAft>
          <a:spcPct val="0"/>
        </a:spcAft>
        <a:buClr>
          <a:srgbClr val="A8CDD7"/>
        </a:buClr>
        <a:buSzPct val="100000"/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2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28.bin"/><Relationship Id="rId5" Type="http://schemas.openxmlformats.org/officeDocument/2006/relationships/oleObject" Target="../embeddings/oleObject27.bin"/><Relationship Id="rId4" Type="http://schemas.openxmlformats.org/officeDocument/2006/relationships/oleObject" Target="../embeddings/oleObject26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7" Type="http://schemas.openxmlformats.org/officeDocument/2006/relationships/oleObject" Target="../embeddings/oleObject3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32.bin"/><Relationship Id="rId5" Type="http://schemas.openxmlformats.org/officeDocument/2006/relationships/oleObject" Target="../embeddings/oleObject31.bin"/><Relationship Id="rId4" Type="http://schemas.openxmlformats.org/officeDocument/2006/relationships/oleObject" Target="../embeddings/oleObject30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4" Type="http://schemas.openxmlformats.org/officeDocument/2006/relationships/oleObject" Target="../embeddings/oleObject35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4" Type="http://schemas.openxmlformats.org/officeDocument/2006/relationships/oleObject" Target="../embeddings/oleObject37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41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5" Type="http://schemas.openxmlformats.org/officeDocument/2006/relationships/oleObject" Target="../embeddings/oleObject42.bin"/><Relationship Id="rId4" Type="http://schemas.openxmlformats.org/officeDocument/2006/relationships/oleObject" Target="../embeddings/oleObject41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5" Type="http://schemas.openxmlformats.org/officeDocument/2006/relationships/oleObject" Target="../embeddings/oleObject45.bin"/><Relationship Id="rId4" Type="http://schemas.openxmlformats.org/officeDocument/2006/relationships/oleObject" Target="../embeddings/oleObject44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7.bin"/><Relationship Id="rId7" Type="http://schemas.openxmlformats.org/officeDocument/2006/relationships/oleObject" Target="../embeddings/oleObject5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50.bin"/><Relationship Id="rId5" Type="http://schemas.openxmlformats.org/officeDocument/2006/relationships/oleObject" Target="../embeddings/oleObject49.bin"/><Relationship Id="rId4" Type="http://schemas.openxmlformats.org/officeDocument/2006/relationships/oleObject" Target="../embeddings/oleObject48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4" Type="http://schemas.openxmlformats.org/officeDocument/2006/relationships/oleObject" Target="../embeddings/oleObject53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8.bin"/><Relationship Id="rId5" Type="http://schemas.openxmlformats.org/officeDocument/2006/relationships/oleObject" Target="../embeddings/oleObject17.bin"/><Relationship Id="rId4" Type="http://schemas.openxmlformats.org/officeDocument/2006/relationships/oleObject" Target="../embeddings/oleObject16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3.bin"/><Relationship Id="rId5" Type="http://schemas.openxmlformats.org/officeDocument/2006/relationships/oleObject" Target="../embeddings/oleObject22.bin"/><Relationship Id="rId4" Type="http://schemas.openxmlformats.org/officeDocument/2006/relationships/oleObject" Target="../embeddings/oleObject2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indent="0"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Laplace Transform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352800"/>
            <a:ext cx="9144000" cy="175260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Department of Mathematics</a:t>
            </a:r>
          </a:p>
          <a:p>
            <a:pPr eaLnBrk="1" hangingPunct="1">
              <a:spcBef>
                <a:spcPct val="0"/>
              </a:spcBef>
            </a:pPr>
            <a:r>
              <a:rPr lang="en-IN" smtClean="0"/>
              <a:t>Anjuman college of Engineering and Technology</a:t>
            </a:r>
            <a:endParaRPr lang="en-US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733425" y="914400"/>
            <a:ext cx="71135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4000" b="1"/>
              <a:t>The Inverse Laplace Transform</a:t>
            </a:r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1219200" y="4419600"/>
            <a:ext cx="672465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IN" b="1"/>
              <a:t>The Department of Mathematics</a:t>
            </a:r>
          </a:p>
          <a:p>
            <a:pPr algn="ctr"/>
            <a:r>
              <a:rPr lang="en-IN" b="1"/>
              <a:t>Anjuman College of Engineering and Technology</a:t>
            </a:r>
            <a:endParaRPr lang="en-US" b="1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ext Box 4"/>
          <p:cNvSpPr txBox="1">
            <a:spLocks noChangeArrowheads="1"/>
          </p:cNvSpPr>
          <p:nvPr/>
        </p:nvSpPr>
        <p:spPr bwMode="auto">
          <a:xfrm>
            <a:off x="593725" y="1565275"/>
            <a:ext cx="7634288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To find the inverse Laplace transform we use transform pairs</a:t>
            </a:r>
          </a:p>
          <a:p>
            <a:r>
              <a:rPr lang="en-US"/>
              <a:t>along with partial fraction expansion:</a:t>
            </a:r>
          </a:p>
          <a:p>
            <a:endParaRPr lang="en-US"/>
          </a:p>
          <a:p>
            <a:r>
              <a:rPr lang="en-US"/>
              <a:t>F(s) can be written as;</a:t>
            </a:r>
          </a:p>
        </p:txBody>
      </p:sp>
      <p:sp>
        <p:nvSpPr>
          <p:cNvPr id="9220" name="Text Box 6"/>
          <p:cNvSpPr txBox="1">
            <a:spLocks noChangeArrowheads="1"/>
          </p:cNvSpPr>
          <p:nvPr/>
        </p:nvSpPr>
        <p:spPr bwMode="auto">
          <a:xfrm>
            <a:off x="457200" y="4419600"/>
            <a:ext cx="8259763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Where P(s) &amp; Q(s) are polynomials in the Laplace variable, s.</a:t>
            </a:r>
          </a:p>
          <a:p>
            <a:r>
              <a:rPr lang="en-US"/>
              <a:t>We assume the order of Q(s)       P(s), in order to be in proper</a:t>
            </a:r>
          </a:p>
          <a:p>
            <a:r>
              <a:rPr lang="en-US"/>
              <a:t>form.  If F(s) is not in proper form we use long division and </a:t>
            </a:r>
          </a:p>
          <a:p>
            <a:r>
              <a:rPr lang="en-US"/>
              <a:t>divide Q(s) into P(s) until we get a remaining ratio of polynomials</a:t>
            </a:r>
          </a:p>
          <a:p>
            <a:r>
              <a:rPr lang="en-US"/>
              <a:t>that are in proper form.</a:t>
            </a:r>
          </a:p>
        </p:txBody>
      </p:sp>
      <p:graphicFrame>
        <p:nvGraphicFramePr>
          <p:cNvPr id="9218" name="Object 7"/>
          <p:cNvGraphicFramePr>
            <a:graphicFrameLocks noChangeAspect="1"/>
          </p:cNvGraphicFramePr>
          <p:nvPr/>
        </p:nvGraphicFramePr>
        <p:xfrm>
          <a:off x="4206875" y="4911725"/>
          <a:ext cx="195263" cy="228600"/>
        </p:xfrm>
        <a:graphic>
          <a:graphicData uri="http://schemas.openxmlformats.org/presentationml/2006/ole">
            <p:oleObj spid="_x0000_s9218" name="Equation" r:id="rId3" imgW="152280" imgH="177480" progId="Equation.3">
              <p:embed/>
            </p:oleObj>
          </a:graphicData>
        </a:graphic>
      </p:graphicFrame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22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9223" name="Picture 6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29000" y="3200400"/>
            <a:ext cx="1828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Text Box 4"/>
          <p:cNvSpPr txBox="1">
            <a:spLocks noChangeArrowheads="1"/>
          </p:cNvSpPr>
          <p:nvPr/>
        </p:nvSpPr>
        <p:spPr bwMode="auto">
          <a:xfrm>
            <a:off x="304800" y="1462088"/>
            <a:ext cx="88439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/>
              <a:t>There are three cases to consider in doing the partial fraction expansion  of F(s).</a:t>
            </a:r>
          </a:p>
        </p:txBody>
      </p:sp>
      <p:sp>
        <p:nvSpPr>
          <p:cNvPr id="10247" name="Text Box 5"/>
          <p:cNvSpPr txBox="1">
            <a:spLocks noChangeArrowheads="1"/>
          </p:cNvSpPr>
          <p:nvPr/>
        </p:nvSpPr>
        <p:spPr bwMode="auto">
          <a:xfrm>
            <a:off x="365125" y="1870075"/>
            <a:ext cx="4651375" cy="461963"/>
          </a:xfrm>
          <a:prstGeom prst="rect">
            <a:avLst/>
          </a:prstGeom>
          <a:solidFill>
            <a:srgbClr val="D1DEE9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u="sng">
                <a:solidFill>
                  <a:schemeClr val="bg1"/>
                </a:solidFill>
              </a:rPr>
              <a:t>Case 1</a:t>
            </a:r>
            <a:r>
              <a:rPr lang="en-US">
                <a:solidFill>
                  <a:schemeClr val="bg1"/>
                </a:solidFill>
              </a:rPr>
              <a:t>:  </a:t>
            </a:r>
            <a:r>
              <a:rPr lang="en-US" sz="2000" b="1">
                <a:solidFill>
                  <a:schemeClr val="bg1"/>
                </a:solidFill>
              </a:rPr>
              <a:t>F(s) has all non repeated roots.</a:t>
            </a:r>
          </a:p>
        </p:txBody>
      </p:sp>
      <p:graphicFrame>
        <p:nvGraphicFramePr>
          <p:cNvPr id="10242" name="Object 6"/>
          <p:cNvGraphicFramePr>
            <a:graphicFrameLocks noChangeAspect="1"/>
          </p:cNvGraphicFramePr>
          <p:nvPr/>
        </p:nvGraphicFramePr>
        <p:xfrm>
          <a:off x="4502150" y="3295650"/>
          <a:ext cx="139700" cy="266700"/>
        </p:xfrm>
        <a:graphic>
          <a:graphicData uri="http://schemas.openxmlformats.org/presentationml/2006/ole">
            <p:oleObj spid="_x0000_s10242" name="Equation" r:id="rId3" imgW="139680" imgH="266400" progId="Equation.3">
              <p:embed/>
            </p:oleObj>
          </a:graphicData>
        </a:graphic>
      </p:graphicFrame>
      <p:graphicFrame>
        <p:nvGraphicFramePr>
          <p:cNvPr id="10243" name="Object 7"/>
          <p:cNvGraphicFramePr>
            <a:graphicFrameLocks noChangeAspect="1"/>
          </p:cNvGraphicFramePr>
          <p:nvPr/>
        </p:nvGraphicFramePr>
        <p:xfrm>
          <a:off x="2012950" y="2493963"/>
          <a:ext cx="4216400" cy="701675"/>
        </p:xfrm>
        <a:graphic>
          <a:graphicData uri="http://schemas.openxmlformats.org/presentationml/2006/ole">
            <p:oleObj spid="_x0000_s10243" name="Equation" r:id="rId4" imgW="2527200" imgH="419040" progId="Equation.3">
              <p:embed/>
            </p:oleObj>
          </a:graphicData>
        </a:graphic>
      </p:graphicFrame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381000" y="3276600"/>
            <a:ext cx="4754563" cy="461963"/>
          </a:xfrm>
          <a:prstGeom prst="rect">
            <a:avLst/>
          </a:prstGeom>
          <a:solidFill>
            <a:srgbClr val="D1DEE9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u="sng">
                <a:solidFill>
                  <a:schemeClr val="bg1"/>
                </a:solidFill>
              </a:rPr>
              <a:t>Case 2</a:t>
            </a:r>
            <a:r>
              <a:rPr lang="en-US">
                <a:solidFill>
                  <a:schemeClr val="bg1"/>
                </a:solidFill>
              </a:rPr>
              <a:t>: </a:t>
            </a:r>
            <a:r>
              <a:rPr lang="en-US" b="1">
                <a:solidFill>
                  <a:schemeClr val="bg1"/>
                </a:solidFill>
              </a:rPr>
              <a:t>F(s) has all repeated roots.</a:t>
            </a:r>
            <a:endParaRPr lang="en-US" sz="2000" b="1">
              <a:solidFill>
                <a:schemeClr val="bg1"/>
              </a:solidFill>
            </a:endParaRPr>
          </a:p>
        </p:txBody>
      </p:sp>
      <p:graphicFrame>
        <p:nvGraphicFramePr>
          <p:cNvPr id="10244" name="Object 9"/>
          <p:cNvGraphicFramePr>
            <a:graphicFrameLocks noChangeAspect="1"/>
          </p:cNvGraphicFramePr>
          <p:nvPr/>
        </p:nvGraphicFramePr>
        <p:xfrm>
          <a:off x="2152650" y="4038600"/>
          <a:ext cx="4095750" cy="765175"/>
        </p:xfrm>
        <a:graphic>
          <a:graphicData uri="http://schemas.openxmlformats.org/presentationml/2006/ole">
            <p:oleObj spid="_x0000_s10244" name="Equation" r:id="rId5" imgW="2514600" imgH="469800" progId="Equation.3">
              <p:embed/>
            </p:oleObj>
          </a:graphicData>
        </a:graphic>
      </p:graphicFrame>
      <p:sp>
        <p:nvSpPr>
          <p:cNvPr id="10249" name="Text Box 10"/>
          <p:cNvSpPr txBox="1">
            <a:spLocks noChangeArrowheads="1"/>
          </p:cNvSpPr>
          <p:nvPr/>
        </p:nvSpPr>
        <p:spPr bwMode="auto">
          <a:xfrm>
            <a:off x="533400" y="5029200"/>
            <a:ext cx="5307013" cy="461963"/>
          </a:xfrm>
          <a:prstGeom prst="rect">
            <a:avLst/>
          </a:prstGeom>
          <a:solidFill>
            <a:srgbClr val="D1DEE9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u="sng">
                <a:solidFill>
                  <a:schemeClr val="bg1"/>
                </a:solidFill>
              </a:rPr>
              <a:t>Case 3</a:t>
            </a:r>
            <a:r>
              <a:rPr lang="en-US">
                <a:solidFill>
                  <a:schemeClr val="bg1"/>
                </a:solidFill>
              </a:rPr>
              <a:t>:  </a:t>
            </a:r>
            <a:r>
              <a:rPr lang="en-US" sz="2000" b="1">
                <a:solidFill>
                  <a:schemeClr val="bg1"/>
                </a:solidFill>
              </a:rPr>
              <a:t>F(s) has irreducible quadratic factor.</a:t>
            </a:r>
          </a:p>
        </p:txBody>
      </p:sp>
      <p:graphicFrame>
        <p:nvGraphicFramePr>
          <p:cNvPr id="10245" name="Object 11"/>
          <p:cNvGraphicFramePr>
            <a:graphicFrameLocks noChangeAspect="1"/>
          </p:cNvGraphicFramePr>
          <p:nvPr/>
        </p:nvGraphicFramePr>
        <p:xfrm>
          <a:off x="2411413" y="5767388"/>
          <a:ext cx="4370387" cy="792162"/>
        </p:xfrm>
        <a:graphic>
          <a:graphicData uri="http://schemas.openxmlformats.org/presentationml/2006/ole">
            <p:oleObj spid="_x0000_s10245" name="Equation" r:id="rId6" imgW="2590560" imgH="469800" progId="Equation.3">
              <p:embed/>
            </p:oleObj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1" name="Text Box 3"/>
          <p:cNvSpPr txBox="1">
            <a:spLocks noChangeArrowheads="1"/>
          </p:cNvSpPr>
          <p:nvPr/>
        </p:nvSpPr>
        <p:spPr bwMode="auto">
          <a:xfrm>
            <a:off x="365125" y="1108075"/>
            <a:ext cx="2466975" cy="461963"/>
          </a:xfrm>
          <a:prstGeom prst="rect">
            <a:avLst/>
          </a:prstGeom>
          <a:solidFill>
            <a:srgbClr val="FFFFCC"/>
          </a:solidFill>
          <a:ln w="38100">
            <a:solidFill>
              <a:srgbClr val="996633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bg1"/>
                </a:solidFill>
              </a:rPr>
              <a:t>Case 1:  Example</a:t>
            </a:r>
          </a:p>
        </p:txBody>
      </p:sp>
      <p:graphicFrame>
        <p:nvGraphicFramePr>
          <p:cNvPr id="11266" name="Object 5"/>
          <p:cNvGraphicFramePr>
            <a:graphicFrameLocks noChangeAspect="1"/>
          </p:cNvGraphicFramePr>
          <p:nvPr/>
        </p:nvGraphicFramePr>
        <p:xfrm>
          <a:off x="1981200" y="1981200"/>
          <a:ext cx="4965700" cy="630238"/>
        </p:xfrm>
        <a:graphic>
          <a:graphicData uri="http://schemas.openxmlformats.org/presentationml/2006/ole">
            <p:oleObj spid="_x0000_s11266" name="Equation" r:id="rId3" imgW="3301920" imgH="419040" progId="Equation.3">
              <p:embed/>
            </p:oleObj>
          </a:graphicData>
        </a:graphic>
      </p:graphicFrame>
      <p:graphicFrame>
        <p:nvGraphicFramePr>
          <p:cNvPr id="11267" name="Object 7"/>
          <p:cNvGraphicFramePr>
            <a:graphicFrameLocks noChangeAspect="1"/>
          </p:cNvGraphicFramePr>
          <p:nvPr/>
        </p:nvGraphicFramePr>
        <p:xfrm>
          <a:off x="2438400" y="3810000"/>
          <a:ext cx="866775" cy="312738"/>
        </p:xfrm>
        <a:graphic>
          <a:graphicData uri="http://schemas.openxmlformats.org/presentationml/2006/ole">
            <p:oleObj spid="_x0000_s11267" name="Equation" r:id="rId4" imgW="596880" imgH="215640" progId="Equation.3">
              <p:embed/>
            </p:oleObj>
          </a:graphicData>
        </a:graphic>
      </p:graphicFrame>
      <p:graphicFrame>
        <p:nvGraphicFramePr>
          <p:cNvPr id="11268" name="Object 8"/>
          <p:cNvGraphicFramePr>
            <a:graphicFrameLocks noChangeAspect="1"/>
          </p:cNvGraphicFramePr>
          <p:nvPr/>
        </p:nvGraphicFramePr>
        <p:xfrm>
          <a:off x="2438400" y="4572000"/>
          <a:ext cx="738188" cy="312738"/>
        </p:xfrm>
        <a:graphic>
          <a:graphicData uri="http://schemas.openxmlformats.org/presentationml/2006/ole">
            <p:oleObj spid="_x0000_s11268" name="Equation" r:id="rId5" imgW="507960" imgH="215640" progId="Equation.3">
              <p:embed/>
            </p:oleObj>
          </a:graphicData>
        </a:graphic>
      </p:graphicFrame>
      <p:graphicFrame>
        <p:nvGraphicFramePr>
          <p:cNvPr id="11269" name="Object 9"/>
          <p:cNvGraphicFramePr>
            <a:graphicFrameLocks noChangeAspect="1"/>
          </p:cNvGraphicFramePr>
          <p:nvPr/>
        </p:nvGraphicFramePr>
        <p:xfrm>
          <a:off x="2362200" y="5257800"/>
          <a:ext cx="1114425" cy="314325"/>
        </p:xfrm>
        <a:graphic>
          <a:graphicData uri="http://schemas.openxmlformats.org/presentationml/2006/ole">
            <p:oleObj spid="_x0000_s11269" name="Equation" r:id="rId6" imgW="761760" imgH="215640" progId="Equation.3">
              <p:embed/>
            </p:oleObj>
          </a:graphicData>
        </a:graphic>
      </p:graphicFrame>
      <p:graphicFrame>
        <p:nvGraphicFramePr>
          <p:cNvPr id="11270" name="Object 16"/>
          <p:cNvGraphicFramePr>
            <a:graphicFrameLocks noChangeAspect="1"/>
          </p:cNvGraphicFramePr>
          <p:nvPr/>
        </p:nvGraphicFramePr>
        <p:xfrm>
          <a:off x="1905000" y="6019800"/>
          <a:ext cx="5257800" cy="633413"/>
        </p:xfrm>
        <a:graphic>
          <a:graphicData uri="http://schemas.openxmlformats.org/presentationml/2006/ole">
            <p:oleObj spid="_x0000_s11270" name="Equation" r:id="rId7" imgW="3174840" imgH="380880" progId="Equation.3">
              <p:embed/>
            </p:oleObj>
          </a:graphicData>
        </a:graphic>
      </p:graphicFrame>
      <p:sp>
        <p:nvSpPr>
          <p:cNvPr id="11272" name="Text Box 17"/>
          <p:cNvSpPr txBox="1">
            <a:spLocks noChangeArrowheads="1"/>
          </p:cNvSpPr>
          <p:nvPr/>
        </p:nvSpPr>
        <p:spPr bwMode="auto">
          <a:xfrm>
            <a:off x="838200" y="3048000"/>
            <a:ext cx="19700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/>
              <a:t>Find A</a:t>
            </a:r>
            <a:r>
              <a:rPr lang="en-US" sz="2000" b="1" baseline="-25000"/>
              <a:t> ,</a:t>
            </a:r>
            <a:r>
              <a:rPr lang="en-US" sz="2000" b="1"/>
              <a:t> B and C</a:t>
            </a:r>
            <a:endParaRPr lang="en-US" sz="2000" b="1" u="sng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Text Box 3"/>
          <p:cNvSpPr txBox="1">
            <a:spLocks noChangeArrowheads="1"/>
          </p:cNvSpPr>
          <p:nvPr/>
        </p:nvSpPr>
        <p:spPr bwMode="auto">
          <a:xfrm>
            <a:off x="441325" y="1031875"/>
            <a:ext cx="11509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u="sng"/>
              <a:t>Case 2:</a:t>
            </a:r>
            <a:endParaRPr lang="en-US" b="1"/>
          </a:p>
        </p:txBody>
      </p:sp>
      <p:sp>
        <p:nvSpPr>
          <p:cNvPr id="12293" name="Text Box 4"/>
          <p:cNvSpPr txBox="1">
            <a:spLocks noChangeArrowheads="1"/>
          </p:cNvSpPr>
          <p:nvPr/>
        </p:nvSpPr>
        <p:spPr bwMode="auto">
          <a:xfrm>
            <a:off x="1524000" y="1066800"/>
            <a:ext cx="1335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Example</a:t>
            </a:r>
          </a:p>
        </p:txBody>
      </p:sp>
      <p:graphicFrame>
        <p:nvGraphicFramePr>
          <p:cNvPr id="12290" name="Object 5"/>
          <p:cNvGraphicFramePr>
            <a:graphicFrameLocks noChangeAspect="1"/>
          </p:cNvGraphicFramePr>
          <p:nvPr/>
        </p:nvGraphicFramePr>
        <p:xfrm>
          <a:off x="1371600" y="1981200"/>
          <a:ext cx="5638800" cy="3379788"/>
        </p:xfrm>
        <a:graphic>
          <a:graphicData uri="http://schemas.openxmlformats.org/presentationml/2006/ole">
            <p:oleObj spid="_x0000_s12290" name="Equation" r:id="rId3" imgW="2031840" imgH="2616120" progId="Equation.3">
              <p:embed/>
            </p:oleObj>
          </a:graphicData>
        </a:graphic>
      </p:graphicFrame>
      <p:graphicFrame>
        <p:nvGraphicFramePr>
          <p:cNvPr id="12291" name="Object 6"/>
          <p:cNvGraphicFramePr>
            <a:graphicFrameLocks noChangeAspect="1"/>
          </p:cNvGraphicFramePr>
          <p:nvPr/>
        </p:nvGraphicFramePr>
        <p:xfrm>
          <a:off x="1905000" y="5410200"/>
          <a:ext cx="5027613" cy="1152525"/>
        </p:xfrm>
        <a:graphic>
          <a:graphicData uri="http://schemas.openxmlformats.org/presentationml/2006/ole">
            <p:oleObj spid="_x0000_s12291" name="Equation" r:id="rId4" imgW="1879560" imgH="431640" progId="Equation.3">
              <p:embed/>
            </p:oleObj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2"/>
          <p:cNvSpPr>
            <a:spLocks noChangeArrowheads="1"/>
          </p:cNvSpPr>
          <p:nvPr/>
        </p:nvSpPr>
        <p:spPr bwMode="auto">
          <a:xfrm>
            <a:off x="533400" y="685800"/>
            <a:ext cx="24669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u="sng"/>
              <a:t>Case 3</a:t>
            </a:r>
            <a:r>
              <a:rPr lang="en-US" b="1"/>
              <a:t>:  Example</a:t>
            </a:r>
          </a:p>
        </p:txBody>
      </p:sp>
      <p:graphicFrame>
        <p:nvGraphicFramePr>
          <p:cNvPr id="13314" name="Object 5"/>
          <p:cNvGraphicFramePr>
            <a:graphicFrameLocks noChangeAspect="1"/>
          </p:cNvGraphicFramePr>
          <p:nvPr/>
        </p:nvGraphicFramePr>
        <p:xfrm>
          <a:off x="381000" y="1622425"/>
          <a:ext cx="8382000" cy="3308350"/>
        </p:xfrm>
        <a:graphic>
          <a:graphicData uri="http://schemas.openxmlformats.org/presentationml/2006/ole">
            <p:oleObj spid="_x0000_s13314" name="Equation" r:id="rId3" imgW="3517560" imgH="2311200" progId="Equation.3">
              <p:embed/>
            </p:oleObj>
          </a:graphicData>
        </a:graphic>
      </p:graphicFrame>
      <p:graphicFrame>
        <p:nvGraphicFramePr>
          <p:cNvPr id="13315" name="Object 6"/>
          <p:cNvGraphicFramePr>
            <a:graphicFrameLocks noChangeAspect="1"/>
          </p:cNvGraphicFramePr>
          <p:nvPr/>
        </p:nvGraphicFramePr>
        <p:xfrm>
          <a:off x="292100" y="5410200"/>
          <a:ext cx="8255000" cy="1152525"/>
        </p:xfrm>
        <a:graphic>
          <a:graphicData uri="http://schemas.openxmlformats.org/presentationml/2006/ole">
            <p:oleObj spid="_x0000_s13315" name="Equation" r:id="rId4" imgW="3085920" imgH="431640" progId="Equation.3">
              <p:embed/>
            </p:oleObj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dirty="0" smtClean="0">
                <a:solidFill>
                  <a:srgbClr val="2125D7"/>
                </a:solidFill>
                <a:cs typeface="Times New Roman" pitchFamily="18" charset="0"/>
              </a:rPr>
              <a:t>Convolution Theorem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8229600" cy="3276600"/>
          </a:xfrm>
        </p:spPr>
        <p:txBody>
          <a:bodyPr/>
          <a:lstStyle/>
          <a:p>
            <a:pPr eaLnBrk="1" hangingPunct="1"/>
            <a:r>
              <a:rPr lang="en-US" sz="2400" smtClean="0"/>
              <a:t>Suppose </a:t>
            </a:r>
            <a:r>
              <a:rPr lang="en-US" sz="2400" i="1" smtClean="0"/>
              <a:t>F</a:t>
            </a:r>
            <a:r>
              <a:rPr lang="en-US" sz="2400" smtClean="0"/>
              <a:t>(</a:t>
            </a:r>
            <a:r>
              <a:rPr lang="en-US" sz="2400" i="1" smtClean="0"/>
              <a:t>s</a:t>
            </a:r>
            <a:r>
              <a:rPr lang="en-US" sz="2400" smtClean="0"/>
              <a:t>) = </a:t>
            </a:r>
            <a:r>
              <a:rPr lang="en-US" sz="2400" i="1" smtClean="0"/>
              <a:t>L</a:t>
            </a:r>
            <a:r>
              <a:rPr lang="en-US" sz="2400" smtClean="0"/>
              <a:t>{</a:t>
            </a:r>
            <a:r>
              <a:rPr lang="en-US" sz="2400" i="1" smtClean="0"/>
              <a:t>f</a:t>
            </a:r>
            <a:r>
              <a:rPr lang="en-US" sz="2400" smtClean="0"/>
              <a:t> (</a:t>
            </a:r>
            <a:r>
              <a:rPr lang="en-US" sz="2400" i="1" smtClean="0"/>
              <a:t>t</a:t>
            </a:r>
            <a:r>
              <a:rPr lang="en-US" sz="2400" smtClean="0"/>
              <a:t>)} and </a:t>
            </a:r>
            <a:r>
              <a:rPr lang="en-US" sz="2400" i="1" smtClean="0"/>
              <a:t>G</a:t>
            </a:r>
            <a:r>
              <a:rPr lang="en-US" sz="2400" smtClean="0"/>
              <a:t>(</a:t>
            </a:r>
            <a:r>
              <a:rPr lang="en-US" sz="2400" i="1" smtClean="0"/>
              <a:t>s</a:t>
            </a:r>
            <a:r>
              <a:rPr lang="en-US" sz="2400" smtClean="0"/>
              <a:t>) = </a:t>
            </a:r>
            <a:r>
              <a:rPr lang="en-US" sz="2400" i="1" smtClean="0"/>
              <a:t>L</a:t>
            </a:r>
            <a:r>
              <a:rPr lang="en-US" sz="2400" smtClean="0"/>
              <a:t>{</a:t>
            </a:r>
            <a:r>
              <a:rPr lang="en-US" sz="2400" i="1" smtClean="0"/>
              <a:t>g</a:t>
            </a:r>
            <a:r>
              <a:rPr lang="en-US" sz="2400" smtClean="0"/>
              <a:t>(</a:t>
            </a:r>
            <a:r>
              <a:rPr lang="en-US" sz="2400" i="1" smtClean="0"/>
              <a:t>t</a:t>
            </a:r>
            <a:r>
              <a:rPr lang="en-US" sz="2400" smtClean="0"/>
              <a:t>)} both exist for </a:t>
            </a:r>
          </a:p>
          <a:p>
            <a:pPr eaLnBrk="1" hangingPunct="1">
              <a:buFontTx/>
              <a:buNone/>
            </a:pPr>
            <a:r>
              <a:rPr lang="en-US" sz="2400" i="1" smtClean="0"/>
              <a:t>	s</a:t>
            </a:r>
            <a:r>
              <a:rPr lang="en-US" sz="2400" smtClean="0"/>
              <a:t> &gt; </a:t>
            </a:r>
            <a:r>
              <a:rPr lang="en-US" sz="2400" i="1" smtClean="0"/>
              <a:t>a</a:t>
            </a:r>
            <a:r>
              <a:rPr lang="en-US" sz="2400" smtClean="0"/>
              <a:t> </a:t>
            </a:r>
            <a:r>
              <a:rPr lang="en-US" sz="2400" smtClean="0">
                <a:sym typeface="Symbol" pitchFamily="18" charset="2"/>
              </a:rPr>
              <a:t> </a:t>
            </a:r>
            <a:r>
              <a:rPr lang="en-US" sz="2400" smtClean="0"/>
              <a:t>0.  Then </a:t>
            </a:r>
            <a:r>
              <a:rPr lang="en-US" sz="2400" i="1" smtClean="0"/>
              <a:t>H</a:t>
            </a:r>
            <a:r>
              <a:rPr lang="en-US" sz="2400" smtClean="0"/>
              <a:t>(</a:t>
            </a:r>
            <a:r>
              <a:rPr lang="en-US" sz="2400" i="1" smtClean="0"/>
              <a:t>s</a:t>
            </a:r>
            <a:r>
              <a:rPr lang="en-US" sz="2400" smtClean="0"/>
              <a:t>) = </a:t>
            </a:r>
            <a:r>
              <a:rPr lang="en-US" sz="2400" i="1" smtClean="0"/>
              <a:t>F</a:t>
            </a:r>
            <a:r>
              <a:rPr lang="en-US" sz="2400" smtClean="0"/>
              <a:t>(</a:t>
            </a:r>
            <a:r>
              <a:rPr lang="en-US" sz="2400" i="1" smtClean="0"/>
              <a:t>s</a:t>
            </a:r>
            <a:r>
              <a:rPr lang="en-US" sz="2400" smtClean="0"/>
              <a:t>)</a:t>
            </a:r>
            <a:r>
              <a:rPr lang="en-US" sz="2400" i="1" smtClean="0"/>
              <a:t>G</a:t>
            </a:r>
            <a:r>
              <a:rPr lang="en-US" sz="2400" smtClean="0"/>
              <a:t>(</a:t>
            </a:r>
            <a:r>
              <a:rPr lang="en-US" sz="2400" i="1" smtClean="0"/>
              <a:t>s</a:t>
            </a:r>
            <a:r>
              <a:rPr lang="en-US" sz="2400" smtClean="0"/>
              <a:t>) = </a:t>
            </a:r>
            <a:r>
              <a:rPr lang="en-US" sz="2400" i="1" smtClean="0"/>
              <a:t>L</a:t>
            </a:r>
            <a:r>
              <a:rPr lang="en-US" sz="2400" smtClean="0"/>
              <a:t>{</a:t>
            </a:r>
            <a:r>
              <a:rPr lang="en-US" sz="2400" i="1" smtClean="0"/>
              <a:t>h</a:t>
            </a:r>
            <a:r>
              <a:rPr lang="en-US" sz="2400" smtClean="0"/>
              <a:t>(</a:t>
            </a:r>
            <a:r>
              <a:rPr lang="en-US" sz="2400" i="1" smtClean="0"/>
              <a:t>t</a:t>
            </a:r>
            <a:r>
              <a:rPr lang="en-US" sz="2400" smtClean="0"/>
              <a:t>)} for </a:t>
            </a:r>
            <a:r>
              <a:rPr lang="en-US" sz="2400" i="1" smtClean="0"/>
              <a:t>s</a:t>
            </a:r>
            <a:r>
              <a:rPr lang="en-US" sz="2400" smtClean="0"/>
              <a:t> &gt; </a:t>
            </a:r>
            <a:r>
              <a:rPr lang="en-US" sz="2400" i="1" smtClean="0"/>
              <a:t>a</a:t>
            </a:r>
            <a:r>
              <a:rPr lang="en-US" sz="2400" smtClean="0"/>
              <a:t>, where</a:t>
            </a:r>
          </a:p>
          <a:p>
            <a:pPr eaLnBrk="1" hangingPunct="1"/>
            <a:endParaRPr lang="en-US" sz="2400" smtClean="0"/>
          </a:p>
          <a:p>
            <a:pPr eaLnBrk="1" hangingPunct="1"/>
            <a:endParaRPr lang="en-US" sz="2400" smtClean="0"/>
          </a:p>
          <a:p>
            <a:pPr eaLnBrk="1" hangingPunct="1"/>
            <a:r>
              <a:rPr lang="en-US" sz="2400" smtClean="0"/>
              <a:t>The function </a:t>
            </a:r>
            <a:r>
              <a:rPr lang="en-US" sz="2400" i="1" smtClean="0"/>
              <a:t>h</a:t>
            </a:r>
            <a:r>
              <a:rPr lang="en-US" sz="2400" smtClean="0"/>
              <a:t>(</a:t>
            </a:r>
            <a:r>
              <a:rPr lang="en-US" sz="2400" i="1" smtClean="0"/>
              <a:t>t</a:t>
            </a:r>
            <a:r>
              <a:rPr lang="en-US" sz="2400" smtClean="0"/>
              <a:t>) is known as the </a:t>
            </a:r>
            <a:r>
              <a:rPr lang="en-US" sz="2400" b="1" smtClean="0"/>
              <a:t>convolution</a:t>
            </a:r>
            <a:r>
              <a:rPr lang="en-US" sz="2400" smtClean="0"/>
              <a:t> of </a:t>
            </a:r>
            <a:r>
              <a:rPr lang="en-US" sz="2400" i="1" smtClean="0"/>
              <a:t>f</a:t>
            </a:r>
            <a:r>
              <a:rPr lang="en-US" sz="2400" smtClean="0"/>
              <a:t> and </a:t>
            </a:r>
            <a:r>
              <a:rPr lang="en-US" sz="2400" i="1" smtClean="0"/>
              <a:t>g</a:t>
            </a:r>
            <a:r>
              <a:rPr lang="en-US" sz="2400" smtClean="0"/>
              <a:t> and the integrals above are known as </a:t>
            </a:r>
            <a:r>
              <a:rPr lang="en-US" sz="2400" b="1" smtClean="0"/>
              <a:t>convolution integrals</a:t>
            </a:r>
            <a:r>
              <a:rPr lang="en-US" sz="2400" smtClean="0"/>
              <a:t>.</a:t>
            </a:r>
          </a:p>
          <a:p>
            <a:pPr eaLnBrk="1" hangingPunct="1"/>
            <a:endParaRPr lang="en-US" sz="2400" smtClean="0"/>
          </a:p>
        </p:txBody>
      </p:sp>
      <p:graphicFrame>
        <p:nvGraphicFramePr>
          <p:cNvPr id="14338" name="Object 4"/>
          <p:cNvGraphicFramePr>
            <a:graphicFrameLocks noChangeAspect="1"/>
          </p:cNvGraphicFramePr>
          <p:nvPr/>
        </p:nvGraphicFramePr>
        <p:xfrm>
          <a:off x="1600200" y="2667000"/>
          <a:ext cx="5281613" cy="700088"/>
        </p:xfrm>
        <a:graphic>
          <a:graphicData uri="http://schemas.openxmlformats.org/presentationml/2006/ole">
            <p:oleObj spid="_x0000_s14338" name="Equation" r:id="rId3" imgW="2679480" imgH="3553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dirty="0" smtClean="0">
                <a:solidFill>
                  <a:srgbClr val="2125D7"/>
                </a:solidFill>
                <a:cs typeface="Times New Roman" pitchFamily="18" charset="0"/>
              </a:rPr>
              <a:t>Proof</a:t>
            </a:r>
          </a:p>
        </p:txBody>
      </p:sp>
      <p:graphicFrame>
        <p:nvGraphicFramePr>
          <p:cNvPr id="15362" name="Object 5"/>
          <p:cNvGraphicFramePr>
            <a:graphicFrameLocks noChangeAspect="1"/>
          </p:cNvGraphicFramePr>
          <p:nvPr/>
        </p:nvGraphicFramePr>
        <p:xfrm>
          <a:off x="990600" y="1752600"/>
          <a:ext cx="6172200" cy="4600575"/>
        </p:xfrm>
        <a:graphic>
          <a:graphicData uri="http://schemas.openxmlformats.org/presentationml/2006/ole">
            <p:oleObj spid="_x0000_s15362" name="Equation" r:id="rId3" imgW="3251160" imgH="2425680" progId="Equation.3">
              <p:embed/>
            </p:oleObj>
          </a:graphicData>
        </a:graphic>
      </p:graphicFrame>
      <p:pic>
        <p:nvPicPr>
          <p:cNvPr id="15364" name="Picture 6" descr="w10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00800" y="4781550"/>
            <a:ext cx="2524125" cy="190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smtClean="0">
                <a:solidFill>
                  <a:srgbClr val="2125D7"/>
                </a:solidFill>
                <a:cs typeface="Times New Roman" pitchFamily="18" charset="0"/>
              </a:rPr>
              <a:t>Example 2</a:t>
            </a:r>
          </a:p>
        </p:txBody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8229600" cy="5029200"/>
          </a:xfrm>
        </p:spPr>
        <p:txBody>
          <a:bodyPr/>
          <a:lstStyle/>
          <a:p>
            <a:pPr eaLnBrk="1" hangingPunct="1"/>
            <a:r>
              <a:rPr lang="en-US" sz="2400" smtClean="0"/>
              <a:t>Find the Laplace Transform of the function </a:t>
            </a:r>
            <a:r>
              <a:rPr lang="en-US" sz="2400" i="1" smtClean="0"/>
              <a:t>h</a:t>
            </a:r>
            <a:r>
              <a:rPr lang="en-US" sz="2400" smtClean="0"/>
              <a:t> given below.</a:t>
            </a:r>
          </a:p>
          <a:p>
            <a:pPr eaLnBrk="1" hangingPunct="1"/>
            <a:endParaRPr lang="en-US" sz="2400" smtClean="0"/>
          </a:p>
          <a:p>
            <a:pPr eaLnBrk="1" hangingPunct="1"/>
            <a:endParaRPr lang="en-US" sz="2000" smtClean="0"/>
          </a:p>
          <a:p>
            <a:pPr eaLnBrk="1" hangingPunct="1"/>
            <a:r>
              <a:rPr lang="en-US" sz="2400" smtClean="0"/>
              <a:t>Solution:  Note that  </a:t>
            </a:r>
            <a:r>
              <a:rPr lang="en-US" sz="2400" i="1" smtClean="0"/>
              <a:t>f </a:t>
            </a:r>
            <a:r>
              <a:rPr lang="en-US" sz="2400" smtClean="0"/>
              <a:t>(</a:t>
            </a:r>
            <a:r>
              <a:rPr lang="en-US" sz="2400" i="1" smtClean="0"/>
              <a:t>t</a:t>
            </a:r>
            <a:r>
              <a:rPr lang="en-US" sz="2400" smtClean="0"/>
              <a:t>) = </a:t>
            </a:r>
            <a:r>
              <a:rPr lang="en-US" sz="2400" i="1" smtClean="0"/>
              <a:t>t</a:t>
            </a:r>
            <a:r>
              <a:rPr lang="en-US" sz="2400" smtClean="0"/>
              <a:t>  and </a:t>
            </a:r>
            <a:r>
              <a:rPr lang="en-US" sz="2400" i="1" smtClean="0"/>
              <a:t>g</a:t>
            </a:r>
            <a:r>
              <a:rPr lang="en-US" sz="2400" smtClean="0"/>
              <a:t>(</a:t>
            </a:r>
            <a:r>
              <a:rPr lang="en-US" sz="2400" i="1" smtClean="0"/>
              <a:t>t</a:t>
            </a:r>
            <a:r>
              <a:rPr lang="en-US" sz="2400" smtClean="0"/>
              <a:t>) = sin2</a:t>
            </a:r>
            <a:r>
              <a:rPr lang="en-US" sz="2400" i="1" smtClean="0"/>
              <a:t>t</a:t>
            </a:r>
            <a:r>
              <a:rPr lang="en-US" sz="2400" smtClean="0"/>
              <a:t>, with</a:t>
            </a:r>
          </a:p>
          <a:p>
            <a:pPr eaLnBrk="1" hangingPunct="1"/>
            <a:endParaRPr lang="en-US" sz="2400" smtClean="0"/>
          </a:p>
          <a:p>
            <a:pPr eaLnBrk="1" hangingPunct="1"/>
            <a:endParaRPr lang="en-US" sz="2400" smtClean="0"/>
          </a:p>
          <a:p>
            <a:pPr eaLnBrk="1" hangingPunct="1"/>
            <a:endParaRPr lang="en-US" sz="2400" smtClean="0"/>
          </a:p>
          <a:p>
            <a:pPr eaLnBrk="1" hangingPunct="1"/>
            <a:endParaRPr lang="en-US" sz="2000" smtClean="0"/>
          </a:p>
          <a:p>
            <a:pPr eaLnBrk="1" hangingPunct="1"/>
            <a:r>
              <a:rPr lang="en-US" sz="2400" smtClean="0"/>
              <a:t>Thus by </a:t>
            </a:r>
            <a:r>
              <a:rPr lang="en-US" sz="2400" smtClean="0">
                <a:solidFill>
                  <a:srgbClr val="2125D7"/>
                </a:solidFill>
                <a:cs typeface="Times New Roman" pitchFamily="18" charset="0"/>
              </a:rPr>
              <a:t>Convolution Theorem</a:t>
            </a:r>
            <a:r>
              <a:rPr lang="en-US" sz="2400" smtClean="0"/>
              <a:t>, </a:t>
            </a:r>
          </a:p>
        </p:txBody>
      </p:sp>
      <p:graphicFrame>
        <p:nvGraphicFramePr>
          <p:cNvPr id="16386" name="Object 4"/>
          <p:cNvGraphicFramePr>
            <a:graphicFrameLocks noChangeAspect="1"/>
          </p:cNvGraphicFramePr>
          <p:nvPr/>
        </p:nvGraphicFramePr>
        <p:xfrm>
          <a:off x="1857375" y="3352800"/>
          <a:ext cx="4256088" cy="1600200"/>
        </p:xfrm>
        <a:graphic>
          <a:graphicData uri="http://schemas.openxmlformats.org/presentationml/2006/ole">
            <p:oleObj spid="_x0000_s16386" name="Equation" r:id="rId3" imgW="2158920" imgH="812520" progId="Equation.3">
              <p:embed/>
            </p:oleObj>
          </a:graphicData>
        </a:graphic>
      </p:graphicFrame>
      <p:graphicFrame>
        <p:nvGraphicFramePr>
          <p:cNvPr id="16387" name="Object 5"/>
          <p:cNvGraphicFramePr>
            <a:graphicFrameLocks noChangeAspect="1"/>
          </p:cNvGraphicFramePr>
          <p:nvPr/>
        </p:nvGraphicFramePr>
        <p:xfrm>
          <a:off x="1981200" y="2133600"/>
          <a:ext cx="2971800" cy="728663"/>
        </p:xfrm>
        <a:graphic>
          <a:graphicData uri="http://schemas.openxmlformats.org/presentationml/2006/ole">
            <p:oleObj spid="_x0000_s16387" name="Equation" r:id="rId4" imgW="1447560" imgH="355320" progId="Equation.3">
              <p:embed/>
            </p:oleObj>
          </a:graphicData>
        </a:graphic>
      </p:graphicFrame>
      <p:graphicFrame>
        <p:nvGraphicFramePr>
          <p:cNvPr id="16388" name="Object 7"/>
          <p:cNvGraphicFramePr>
            <a:graphicFrameLocks noChangeAspect="1"/>
          </p:cNvGraphicFramePr>
          <p:nvPr/>
        </p:nvGraphicFramePr>
        <p:xfrm>
          <a:off x="1600200" y="5562600"/>
          <a:ext cx="4705350" cy="825500"/>
        </p:xfrm>
        <a:graphic>
          <a:graphicData uri="http://schemas.openxmlformats.org/presentationml/2006/ole">
            <p:oleObj spid="_x0000_s16388" name="Equation" r:id="rId5" imgW="2387520" imgH="419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smtClean="0">
                <a:solidFill>
                  <a:srgbClr val="2125D7"/>
                </a:solidFill>
                <a:cs typeface="Times New Roman" pitchFamily="18" charset="0"/>
              </a:rPr>
              <a:t>Example 3: Find Inverse Transform   </a:t>
            </a:r>
            <a:r>
              <a:rPr lang="en-US" sz="2400" smtClean="0">
                <a:solidFill>
                  <a:srgbClr val="2125D7"/>
                </a:solidFill>
                <a:cs typeface="Times New Roman" pitchFamily="18" charset="0"/>
              </a:rPr>
              <a:t>(1 of 2)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8229600" cy="5029200"/>
          </a:xfrm>
        </p:spPr>
        <p:txBody>
          <a:bodyPr/>
          <a:lstStyle/>
          <a:p>
            <a:pPr eaLnBrk="1" hangingPunct="1"/>
            <a:r>
              <a:rPr lang="en-US" sz="2400" smtClean="0"/>
              <a:t>Find the inverse Laplace Transform of </a:t>
            </a:r>
            <a:r>
              <a:rPr lang="en-US" sz="2400" i="1" smtClean="0"/>
              <a:t>H</a:t>
            </a:r>
            <a:r>
              <a:rPr lang="en-US" sz="2400" smtClean="0"/>
              <a:t>(</a:t>
            </a:r>
            <a:r>
              <a:rPr lang="en-US" sz="2400" i="1" smtClean="0"/>
              <a:t>s</a:t>
            </a:r>
            <a:r>
              <a:rPr lang="en-US" sz="2400" smtClean="0"/>
              <a:t>), given below.</a:t>
            </a:r>
          </a:p>
          <a:p>
            <a:pPr eaLnBrk="1" hangingPunct="1"/>
            <a:endParaRPr lang="en-US" sz="2400" smtClean="0"/>
          </a:p>
          <a:p>
            <a:pPr eaLnBrk="1" hangingPunct="1"/>
            <a:endParaRPr lang="en-US" sz="2000" smtClean="0"/>
          </a:p>
          <a:p>
            <a:pPr eaLnBrk="1" hangingPunct="1"/>
            <a:r>
              <a:rPr lang="en-US" sz="2400" smtClean="0"/>
              <a:t>Solution:  Let </a:t>
            </a:r>
            <a:r>
              <a:rPr lang="en-US" sz="2400" i="1" smtClean="0"/>
              <a:t>F</a:t>
            </a:r>
            <a:r>
              <a:rPr lang="en-US" sz="2400" smtClean="0"/>
              <a:t>(</a:t>
            </a:r>
            <a:r>
              <a:rPr lang="en-US" sz="2400" i="1" smtClean="0"/>
              <a:t>s</a:t>
            </a:r>
            <a:r>
              <a:rPr lang="en-US" sz="2400" smtClean="0"/>
              <a:t>) = 2/</a:t>
            </a:r>
            <a:r>
              <a:rPr lang="en-US" sz="2400" i="1" smtClean="0"/>
              <a:t>s</a:t>
            </a:r>
            <a:r>
              <a:rPr lang="en-US" sz="2400" baseline="30000" smtClean="0"/>
              <a:t>2</a:t>
            </a:r>
            <a:r>
              <a:rPr lang="en-US" sz="2400" smtClean="0"/>
              <a:t>  and </a:t>
            </a:r>
            <a:r>
              <a:rPr lang="en-US" sz="2400" i="1" smtClean="0"/>
              <a:t>G</a:t>
            </a:r>
            <a:r>
              <a:rPr lang="en-US" sz="2400" smtClean="0"/>
              <a:t>(</a:t>
            </a:r>
            <a:r>
              <a:rPr lang="en-US" sz="2400" i="1" smtClean="0"/>
              <a:t>s</a:t>
            </a:r>
            <a:r>
              <a:rPr lang="en-US" sz="2400" smtClean="0"/>
              <a:t>) = 1/(</a:t>
            </a:r>
            <a:r>
              <a:rPr lang="en-US" sz="2400" i="1" smtClean="0"/>
              <a:t>s</a:t>
            </a:r>
            <a:r>
              <a:rPr lang="en-US" sz="2400" smtClean="0"/>
              <a:t> - 2), with</a:t>
            </a:r>
          </a:p>
          <a:p>
            <a:pPr eaLnBrk="1" hangingPunct="1"/>
            <a:endParaRPr lang="en-US" sz="2400" smtClean="0"/>
          </a:p>
          <a:p>
            <a:pPr eaLnBrk="1" hangingPunct="1"/>
            <a:endParaRPr lang="en-US" sz="2400" smtClean="0"/>
          </a:p>
          <a:p>
            <a:pPr eaLnBrk="1" hangingPunct="1"/>
            <a:endParaRPr lang="en-US" sz="1200" smtClean="0"/>
          </a:p>
          <a:p>
            <a:pPr eaLnBrk="1" hangingPunct="1"/>
            <a:r>
              <a:rPr lang="en-US" sz="2400" smtClean="0"/>
              <a:t>Thus by </a:t>
            </a:r>
            <a:r>
              <a:rPr lang="en-US" sz="2400" smtClean="0">
                <a:solidFill>
                  <a:srgbClr val="2125D7"/>
                </a:solidFill>
                <a:cs typeface="Times New Roman" pitchFamily="18" charset="0"/>
              </a:rPr>
              <a:t>Convolution Theorem</a:t>
            </a:r>
            <a:r>
              <a:rPr lang="en-US" sz="2400" smtClean="0"/>
              <a:t>, </a:t>
            </a:r>
          </a:p>
        </p:txBody>
      </p:sp>
      <p:graphicFrame>
        <p:nvGraphicFramePr>
          <p:cNvPr id="17410" name="Object 4"/>
          <p:cNvGraphicFramePr>
            <a:graphicFrameLocks noChangeAspect="1"/>
          </p:cNvGraphicFramePr>
          <p:nvPr/>
        </p:nvGraphicFramePr>
        <p:xfrm>
          <a:off x="1752600" y="3429000"/>
          <a:ext cx="2603500" cy="950913"/>
        </p:xfrm>
        <a:graphic>
          <a:graphicData uri="http://schemas.openxmlformats.org/presentationml/2006/ole">
            <p:oleObj spid="_x0000_s17410" name="Equation" r:id="rId3" imgW="1320480" imgH="482400" progId="Equation.3">
              <p:embed/>
            </p:oleObj>
          </a:graphicData>
        </a:graphic>
      </p:graphicFrame>
      <p:graphicFrame>
        <p:nvGraphicFramePr>
          <p:cNvPr id="17411" name="Object 5"/>
          <p:cNvGraphicFramePr>
            <a:graphicFrameLocks noChangeAspect="1"/>
          </p:cNvGraphicFramePr>
          <p:nvPr/>
        </p:nvGraphicFramePr>
        <p:xfrm>
          <a:off x="2360613" y="2068513"/>
          <a:ext cx="1998662" cy="793750"/>
        </p:xfrm>
        <a:graphic>
          <a:graphicData uri="http://schemas.openxmlformats.org/presentationml/2006/ole">
            <p:oleObj spid="_x0000_s17411" name="Equation" r:id="rId4" imgW="1054080" imgH="419040" progId="Equation.3">
              <p:embed/>
            </p:oleObj>
          </a:graphicData>
        </a:graphic>
      </p:graphicFrame>
      <p:graphicFrame>
        <p:nvGraphicFramePr>
          <p:cNvPr id="17412" name="Object 7"/>
          <p:cNvGraphicFramePr>
            <a:graphicFrameLocks noChangeAspect="1"/>
          </p:cNvGraphicFramePr>
          <p:nvPr/>
        </p:nvGraphicFramePr>
        <p:xfrm>
          <a:off x="1525588" y="5029200"/>
          <a:ext cx="4205287" cy="700088"/>
        </p:xfrm>
        <a:graphic>
          <a:graphicData uri="http://schemas.openxmlformats.org/presentationml/2006/ole">
            <p:oleObj spid="_x0000_s17412" name="Equation" r:id="rId5" imgW="2133360" imgH="3553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Definition of Laplace transforms</a:t>
            </a: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>
            <p:ph sz="half" idx="1"/>
          </p:nvPr>
        </p:nvGraphicFramePr>
        <p:xfrm>
          <a:off x="2425700" y="1849438"/>
          <a:ext cx="4113213" cy="1633537"/>
        </p:xfrm>
        <a:graphic>
          <a:graphicData uri="http://schemas.openxmlformats.org/presentationml/2006/ole">
            <p:oleObj spid="_x0000_s1026" name="Equation" r:id="rId3" imgW="1790640" imgH="711000" progId="Equation.3">
              <p:embed/>
            </p:oleObj>
          </a:graphicData>
        </a:graphic>
      </p:graphicFrame>
      <p:sp>
        <p:nvSpPr>
          <p:cNvPr id="1028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685800" y="3810000"/>
            <a:ext cx="7772400" cy="2819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t is real,  s is complex.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smtClean="0">
                <a:solidFill>
                  <a:srgbClr val="2125D7"/>
                </a:solidFill>
                <a:cs typeface="Times New Roman" pitchFamily="18" charset="0"/>
              </a:rPr>
              <a:t>Example 3: Solution </a:t>
            </a:r>
            <a:r>
              <a:rPr lang="en-US" sz="3200" i="1" smtClean="0">
                <a:solidFill>
                  <a:srgbClr val="2125D7"/>
                </a:solidFill>
              </a:rPr>
              <a:t>h</a:t>
            </a:r>
            <a:r>
              <a:rPr lang="en-US" sz="3200" smtClean="0">
                <a:solidFill>
                  <a:srgbClr val="2125D7"/>
                </a:solidFill>
              </a:rPr>
              <a:t>(</a:t>
            </a:r>
            <a:r>
              <a:rPr lang="en-US" sz="3200" i="1" smtClean="0">
                <a:solidFill>
                  <a:srgbClr val="2125D7"/>
                </a:solidFill>
              </a:rPr>
              <a:t>t</a:t>
            </a:r>
            <a:r>
              <a:rPr lang="en-US" sz="3200" smtClean="0">
                <a:solidFill>
                  <a:srgbClr val="2125D7"/>
                </a:solidFill>
              </a:rPr>
              <a:t>)</a:t>
            </a:r>
            <a:r>
              <a:rPr lang="en-US" sz="3200" smtClean="0">
                <a:solidFill>
                  <a:srgbClr val="2125D7"/>
                </a:solidFill>
                <a:cs typeface="Times New Roman" pitchFamily="18" charset="0"/>
              </a:rPr>
              <a:t>     </a:t>
            </a:r>
            <a:r>
              <a:rPr lang="en-US" sz="2400" smtClean="0">
                <a:solidFill>
                  <a:srgbClr val="2125D7"/>
                </a:solidFill>
                <a:cs typeface="Times New Roman" pitchFamily="18" charset="0"/>
              </a:rPr>
              <a:t>(2 of 2)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8229600" cy="5029200"/>
          </a:xfrm>
        </p:spPr>
        <p:txBody>
          <a:bodyPr/>
          <a:lstStyle/>
          <a:p>
            <a:pPr eaLnBrk="1" hangingPunct="1"/>
            <a:r>
              <a:rPr lang="en-US" sz="2400" smtClean="0"/>
              <a:t>We can integrate to simplify </a:t>
            </a:r>
            <a:r>
              <a:rPr lang="en-US" sz="2400" i="1" smtClean="0"/>
              <a:t>h</a:t>
            </a:r>
            <a:r>
              <a:rPr lang="en-US" sz="2400" smtClean="0"/>
              <a:t>(</a:t>
            </a:r>
            <a:r>
              <a:rPr lang="en-US" sz="2400" i="1" smtClean="0"/>
              <a:t>t</a:t>
            </a:r>
            <a:r>
              <a:rPr lang="en-US" sz="2400" smtClean="0"/>
              <a:t>), as follows.</a:t>
            </a:r>
            <a:endParaRPr lang="en-US" sz="2000" smtClean="0"/>
          </a:p>
        </p:txBody>
      </p:sp>
      <p:graphicFrame>
        <p:nvGraphicFramePr>
          <p:cNvPr id="18434" name="Object 7"/>
          <p:cNvGraphicFramePr>
            <a:graphicFrameLocks noChangeAspect="1"/>
          </p:cNvGraphicFramePr>
          <p:nvPr/>
        </p:nvGraphicFramePr>
        <p:xfrm>
          <a:off x="1524000" y="2209800"/>
          <a:ext cx="5732463" cy="3952875"/>
        </p:xfrm>
        <a:graphic>
          <a:graphicData uri="http://schemas.openxmlformats.org/presentationml/2006/ole">
            <p:oleObj spid="_x0000_s18434" name="Equation" r:id="rId3" imgW="2908080" imgH="20062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1676400"/>
            <a:ext cx="8001000" cy="4876800"/>
          </a:xfrm>
        </p:spPr>
        <p:txBody>
          <a:bodyPr/>
          <a:lstStyle/>
          <a:p>
            <a:pPr eaLnBrk="1" hangingPunct="1"/>
            <a:r>
              <a:rPr lang="en-US" sz="2400" smtClean="0"/>
              <a:t>Find the solution to the initial value problem</a:t>
            </a:r>
          </a:p>
          <a:p>
            <a:pPr eaLnBrk="1" hangingPunct="1"/>
            <a:endParaRPr lang="en-US" sz="2400" smtClean="0"/>
          </a:p>
          <a:p>
            <a:pPr eaLnBrk="1" hangingPunct="1"/>
            <a:endParaRPr lang="en-US" sz="2400" smtClean="0">
              <a:sym typeface="Symbol" pitchFamily="18" charset="2"/>
            </a:endParaRPr>
          </a:p>
          <a:p>
            <a:pPr eaLnBrk="1" hangingPunct="1"/>
            <a:endParaRPr lang="en-US" sz="800" smtClean="0">
              <a:sym typeface="Symbol" pitchFamily="18" charset="2"/>
            </a:endParaRPr>
          </a:p>
          <a:p>
            <a:pPr eaLnBrk="1" hangingPunct="1">
              <a:buFont typeface="Wingdings 2" pitchFamily="18" charset="2"/>
              <a:buNone/>
            </a:pPr>
            <a:endParaRPr lang="en-US" sz="2400" smtClean="0">
              <a:sym typeface="Symbol" pitchFamily="18" charset="2"/>
            </a:endParaRPr>
          </a:p>
          <a:p>
            <a:pPr eaLnBrk="1" hangingPunct="1"/>
            <a:endParaRPr lang="en-US" sz="1200" smtClean="0">
              <a:sym typeface="Symbol" pitchFamily="18" charset="2"/>
            </a:endParaRPr>
          </a:p>
        </p:txBody>
      </p:sp>
      <p:graphicFrame>
        <p:nvGraphicFramePr>
          <p:cNvPr id="19458" name="Object 3"/>
          <p:cNvGraphicFramePr>
            <a:graphicFrameLocks noChangeAspect="1"/>
          </p:cNvGraphicFramePr>
          <p:nvPr/>
        </p:nvGraphicFramePr>
        <p:xfrm>
          <a:off x="2209800" y="3124200"/>
          <a:ext cx="2914650" cy="392113"/>
        </p:xfrm>
        <a:graphic>
          <a:graphicData uri="http://schemas.openxmlformats.org/presentationml/2006/ole">
            <p:oleObj spid="_x0000_s19458" name="Equation" r:id="rId3" imgW="1511280" imgH="203040" progId="Equation.3">
              <p:embed/>
            </p:oleObj>
          </a:graphicData>
        </a:graphic>
      </p:graphicFrame>
      <p:graphicFrame>
        <p:nvGraphicFramePr>
          <p:cNvPr id="19459" name="Object 4"/>
          <p:cNvGraphicFramePr>
            <a:graphicFrameLocks noChangeAspect="1"/>
          </p:cNvGraphicFramePr>
          <p:nvPr/>
        </p:nvGraphicFramePr>
        <p:xfrm>
          <a:off x="2154238" y="3825875"/>
          <a:ext cx="4551362" cy="439738"/>
        </p:xfrm>
        <a:graphic>
          <a:graphicData uri="http://schemas.openxmlformats.org/presentationml/2006/ole">
            <p:oleObj spid="_x0000_s19459" name="Equation" r:id="rId4" imgW="2361960" imgH="228600" progId="Equation.3">
              <p:embed/>
            </p:oleObj>
          </a:graphicData>
        </a:graphic>
      </p:graphicFrame>
      <p:sp>
        <p:nvSpPr>
          <p:cNvPr id="7176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dirty="0" smtClean="0">
                <a:solidFill>
                  <a:srgbClr val="2125D7"/>
                </a:solidFill>
                <a:cs typeface="Times New Roman" pitchFamily="18" charset="0"/>
              </a:rPr>
              <a:t>Example 4: Initial Value Problem</a:t>
            </a:r>
            <a:endParaRPr lang="en-US" sz="2400" dirty="0" smtClean="0">
              <a:solidFill>
                <a:srgbClr val="2125D7"/>
              </a:solidFill>
              <a:cs typeface="Times New Roman" pitchFamily="18" charset="0"/>
            </a:endParaRPr>
          </a:p>
        </p:txBody>
      </p:sp>
      <p:graphicFrame>
        <p:nvGraphicFramePr>
          <p:cNvPr id="19460" name="Object 6"/>
          <p:cNvGraphicFramePr>
            <a:graphicFrameLocks noChangeAspect="1"/>
          </p:cNvGraphicFramePr>
          <p:nvPr/>
        </p:nvGraphicFramePr>
        <p:xfrm>
          <a:off x="2209800" y="5029200"/>
          <a:ext cx="3124200" cy="431800"/>
        </p:xfrm>
        <a:graphic>
          <a:graphicData uri="http://schemas.openxmlformats.org/presentationml/2006/ole">
            <p:oleObj spid="_x0000_s19460" name="Equation" r:id="rId5" imgW="1650960" imgH="228600" progId="Equation.3">
              <p:embed/>
            </p:oleObj>
          </a:graphicData>
        </a:graphic>
      </p:graphicFrame>
      <p:graphicFrame>
        <p:nvGraphicFramePr>
          <p:cNvPr id="19461" name="Object 7"/>
          <p:cNvGraphicFramePr>
            <a:graphicFrameLocks noChangeAspect="1"/>
          </p:cNvGraphicFramePr>
          <p:nvPr/>
        </p:nvGraphicFramePr>
        <p:xfrm>
          <a:off x="2286000" y="5791200"/>
          <a:ext cx="2563813" cy="731838"/>
        </p:xfrm>
        <a:graphic>
          <a:graphicData uri="http://schemas.openxmlformats.org/presentationml/2006/ole">
            <p:oleObj spid="_x0000_s19461" name="Equation" r:id="rId6" imgW="1371600" imgH="393480" progId="Equation.3">
              <p:embed/>
            </p:oleObj>
          </a:graphicData>
        </a:graphic>
      </p:graphicFrame>
      <p:graphicFrame>
        <p:nvGraphicFramePr>
          <p:cNvPr id="19462" name="Object 8"/>
          <p:cNvGraphicFramePr>
            <a:graphicFrameLocks noChangeAspect="1"/>
          </p:cNvGraphicFramePr>
          <p:nvPr/>
        </p:nvGraphicFramePr>
        <p:xfrm>
          <a:off x="1752600" y="2209800"/>
          <a:ext cx="4114800" cy="377825"/>
        </p:xfrm>
        <a:graphic>
          <a:graphicData uri="http://schemas.openxmlformats.org/presentationml/2006/ole">
            <p:oleObj spid="_x0000_s19462" name="Equation" r:id="rId7" imgW="220968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1676400"/>
            <a:ext cx="8001000" cy="4876800"/>
          </a:xfrm>
        </p:spPr>
        <p:txBody>
          <a:bodyPr/>
          <a:lstStyle/>
          <a:p>
            <a:pPr eaLnBrk="1" hangingPunct="1"/>
            <a:endParaRPr lang="en-US" sz="2400" smtClean="0"/>
          </a:p>
          <a:p>
            <a:pPr eaLnBrk="1" hangingPunct="1"/>
            <a:endParaRPr lang="en-US" sz="2400" smtClean="0"/>
          </a:p>
          <a:p>
            <a:pPr eaLnBrk="1" hangingPunct="1"/>
            <a:endParaRPr lang="en-US" sz="2400" smtClean="0"/>
          </a:p>
          <a:p>
            <a:pPr eaLnBrk="1" hangingPunct="1">
              <a:buFont typeface="Wingdings 2" pitchFamily="18" charset="2"/>
              <a:buNone/>
            </a:pPr>
            <a:endParaRPr lang="en-US" sz="2400" smtClean="0"/>
          </a:p>
          <a:p>
            <a:pPr eaLnBrk="1" hangingPunct="1">
              <a:buFont typeface="Wingdings 2" pitchFamily="18" charset="2"/>
              <a:buNone/>
            </a:pPr>
            <a:endParaRPr lang="en-US" sz="2400" smtClean="0"/>
          </a:p>
        </p:txBody>
      </p:sp>
      <p:graphicFrame>
        <p:nvGraphicFramePr>
          <p:cNvPr id="20482" name="Object 3"/>
          <p:cNvGraphicFramePr>
            <a:graphicFrameLocks noChangeAspect="1"/>
          </p:cNvGraphicFramePr>
          <p:nvPr/>
        </p:nvGraphicFramePr>
        <p:xfrm>
          <a:off x="1600200" y="4343400"/>
          <a:ext cx="5443538" cy="736600"/>
        </p:xfrm>
        <a:graphic>
          <a:graphicData uri="http://schemas.openxmlformats.org/presentationml/2006/ole">
            <p:oleObj spid="_x0000_s20482" name="Equation" r:id="rId3" imgW="2908080" imgH="393480" progId="Equation.3">
              <p:embed/>
            </p:oleObj>
          </a:graphicData>
        </a:graphic>
      </p:graphicFrame>
      <p:sp>
        <p:nvSpPr>
          <p:cNvPr id="819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en-US" sz="3200" dirty="0" smtClean="0"/>
              <a:t>We have</a:t>
            </a:r>
          </a:p>
        </p:txBody>
      </p:sp>
      <p:graphicFrame>
        <p:nvGraphicFramePr>
          <p:cNvPr id="20483" name="Object 7"/>
          <p:cNvGraphicFramePr>
            <a:graphicFrameLocks noChangeAspect="1"/>
          </p:cNvGraphicFramePr>
          <p:nvPr/>
        </p:nvGraphicFramePr>
        <p:xfrm>
          <a:off x="1447800" y="2209800"/>
          <a:ext cx="5437188" cy="1555750"/>
        </p:xfrm>
        <a:graphic>
          <a:graphicData uri="http://schemas.openxmlformats.org/presentationml/2006/ole">
            <p:oleObj spid="_x0000_s20483" name="Equation" r:id="rId4" imgW="2908080" imgH="8380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Evaluating F(s) = L{f(t)}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295400"/>
            <a:ext cx="7772400" cy="48006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IN" smtClean="0"/>
              <a:t>Example : </a:t>
            </a:r>
            <a:endParaRPr lang="en-US" smtClean="0"/>
          </a:p>
        </p:txBody>
      </p:sp>
      <p:graphicFrame>
        <p:nvGraphicFramePr>
          <p:cNvPr id="2050" name="Object 0"/>
          <p:cNvGraphicFramePr>
            <a:graphicFrameLocks noChangeAspect="1"/>
          </p:cNvGraphicFramePr>
          <p:nvPr/>
        </p:nvGraphicFramePr>
        <p:xfrm>
          <a:off x="990600" y="2286000"/>
          <a:ext cx="4318000" cy="4162425"/>
        </p:xfrm>
        <a:graphic>
          <a:graphicData uri="http://schemas.openxmlformats.org/presentationml/2006/ole">
            <p:oleObj spid="_x0000_s2050" name="Equation" r:id="rId3" imgW="2463480" imgH="2374560" progId="Equation.3">
              <p:embed/>
            </p:oleObj>
          </a:graphicData>
        </a:graphic>
      </p:graphicFrame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471488" y="2311400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let</a:t>
            </a: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457200" y="35052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let</a:t>
            </a: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533400" y="48006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let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Property 1: Linearity</a:t>
            </a:r>
          </a:p>
        </p:txBody>
      </p:sp>
      <p:graphicFrame>
        <p:nvGraphicFramePr>
          <p:cNvPr id="3074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692150" y="1828800"/>
          <a:ext cx="7605713" cy="722313"/>
        </p:xfrm>
        <a:graphic>
          <a:graphicData uri="http://schemas.openxmlformats.org/presentationml/2006/ole">
            <p:oleObj spid="_x0000_s3074" name="Equation" r:id="rId3" imgW="2273040" imgH="215640" progId="Equation.3">
              <p:embed/>
            </p:oleObj>
          </a:graphicData>
        </a:graphic>
      </p:graphicFrame>
      <p:sp>
        <p:nvSpPr>
          <p:cNvPr id="3078" name="Text Box 5"/>
          <p:cNvSpPr txBox="1">
            <a:spLocks noChangeArrowheads="1"/>
          </p:cNvSpPr>
          <p:nvPr/>
        </p:nvSpPr>
        <p:spPr bwMode="auto">
          <a:xfrm>
            <a:off x="228600" y="27432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Example :</a:t>
            </a:r>
          </a:p>
        </p:txBody>
      </p:sp>
      <p:graphicFrame>
        <p:nvGraphicFramePr>
          <p:cNvPr id="3075" name="Object 6"/>
          <p:cNvGraphicFramePr>
            <a:graphicFrameLocks noChangeAspect="1"/>
          </p:cNvGraphicFramePr>
          <p:nvPr/>
        </p:nvGraphicFramePr>
        <p:xfrm>
          <a:off x="1600200" y="2895600"/>
          <a:ext cx="2797175" cy="3222625"/>
        </p:xfrm>
        <a:graphic>
          <a:graphicData uri="http://schemas.openxmlformats.org/presentationml/2006/ole">
            <p:oleObj spid="_x0000_s3075" name="Equation" r:id="rId4" imgW="1600200" imgH="1841400" progId="Equation.3">
              <p:embed/>
            </p:oleObj>
          </a:graphicData>
        </a:graphic>
      </p:graphicFrame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4191000" y="2743200"/>
            <a:ext cx="1022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Proof :</a:t>
            </a:r>
          </a:p>
        </p:txBody>
      </p:sp>
      <p:graphicFrame>
        <p:nvGraphicFramePr>
          <p:cNvPr id="3076" name="Object 8"/>
          <p:cNvGraphicFramePr>
            <a:graphicFrameLocks noChangeAspect="1"/>
          </p:cNvGraphicFramePr>
          <p:nvPr/>
        </p:nvGraphicFramePr>
        <p:xfrm>
          <a:off x="5410200" y="2819400"/>
          <a:ext cx="3436938" cy="2482850"/>
        </p:xfrm>
        <a:graphic>
          <a:graphicData uri="http://schemas.openxmlformats.org/presentationml/2006/ole">
            <p:oleObj spid="_x0000_s3076" name="Equation" r:id="rId5" imgW="1968480" imgH="1422360" progId="Equation.3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3"/>
          <p:cNvGraphicFramePr>
            <a:graphicFrameLocks noChangeAspect="1"/>
          </p:cNvGraphicFramePr>
          <p:nvPr/>
        </p:nvGraphicFramePr>
        <p:xfrm>
          <a:off x="2625725" y="1295400"/>
          <a:ext cx="3738563" cy="1316038"/>
        </p:xfrm>
        <a:graphic>
          <a:graphicData uri="http://schemas.openxmlformats.org/presentationml/2006/ole">
            <p:oleObj spid="_x0000_s4098" name="Equation" r:id="rId3" imgW="1117440" imgH="393480" progId="Equation.3">
              <p:embed/>
            </p:oleObj>
          </a:graphicData>
        </a:graphic>
      </p:graphicFrame>
      <p:sp>
        <p:nvSpPr>
          <p:cNvPr id="4101" name="Text Box 4"/>
          <p:cNvSpPr txBox="1">
            <a:spLocks noChangeArrowheads="1"/>
          </p:cNvSpPr>
          <p:nvPr/>
        </p:nvSpPr>
        <p:spPr bwMode="auto">
          <a:xfrm>
            <a:off x="228600" y="27432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Example :</a:t>
            </a:r>
          </a:p>
        </p:txBody>
      </p:sp>
      <p:graphicFrame>
        <p:nvGraphicFramePr>
          <p:cNvPr id="4099" name="Object 5"/>
          <p:cNvGraphicFramePr>
            <a:graphicFrameLocks noChangeAspect="1"/>
          </p:cNvGraphicFramePr>
          <p:nvPr/>
        </p:nvGraphicFramePr>
        <p:xfrm>
          <a:off x="1698625" y="2819400"/>
          <a:ext cx="1733550" cy="2711450"/>
        </p:xfrm>
        <a:graphic>
          <a:graphicData uri="http://schemas.openxmlformats.org/presentationml/2006/ole">
            <p:oleObj spid="_x0000_s4099" name="Equation" r:id="rId4" imgW="990360" imgH="1549080" progId="Equation.3">
              <p:embed/>
            </p:oleObj>
          </a:graphicData>
        </a:graphic>
      </p:graphicFrame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4191000" y="2743200"/>
            <a:ext cx="1022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Proof :</a:t>
            </a:r>
          </a:p>
        </p:txBody>
      </p:sp>
      <p:graphicFrame>
        <p:nvGraphicFramePr>
          <p:cNvPr id="4100" name="Object 7"/>
          <p:cNvGraphicFramePr>
            <a:graphicFrameLocks noChangeAspect="1"/>
          </p:cNvGraphicFramePr>
          <p:nvPr/>
        </p:nvGraphicFramePr>
        <p:xfrm>
          <a:off x="5540375" y="3182938"/>
          <a:ext cx="2659063" cy="3103562"/>
        </p:xfrm>
        <a:graphic>
          <a:graphicData uri="http://schemas.openxmlformats.org/presentationml/2006/ole">
            <p:oleObj spid="_x0000_s4100" name="Equation" r:id="rId5" imgW="1523880" imgH="1777680" progId="Equation.3">
              <p:embed/>
            </p:oleObj>
          </a:graphicData>
        </a:graphic>
      </p:graphicFrame>
      <p:sp>
        <p:nvSpPr>
          <p:cNvPr id="4103" name="Text Box 8"/>
          <p:cNvSpPr txBox="1">
            <a:spLocks noChangeArrowheads="1"/>
          </p:cNvSpPr>
          <p:nvPr/>
        </p:nvSpPr>
        <p:spPr bwMode="auto">
          <a:xfrm>
            <a:off x="4953000" y="4114800"/>
            <a:ext cx="487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let</a:t>
            </a:r>
          </a:p>
        </p:txBody>
      </p:sp>
      <p:sp>
        <p:nvSpPr>
          <p:cNvPr id="8200" name="Rectangle 9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Property 2: Change of Scale </a:t>
            </a:r>
            <a:b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</a:br>
            <a:endParaRPr lang="en-US" dirty="0" smtClean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Property 3: First shifting</a:t>
            </a:r>
          </a:p>
        </p:txBody>
      </p:sp>
      <p:graphicFrame>
        <p:nvGraphicFramePr>
          <p:cNvPr id="5122" name="Object 5"/>
          <p:cNvGraphicFramePr>
            <a:graphicFrameLocks noChangeAspect="1"/>
          </p:cNvGraphicFramePr>
          <p:nvPr/>
        </p:nvGraphicFramePr>
        <p:xfrm>
          <a:off x="2308225" y="1808163"/>
          <a:ext cx="4375150" cy="765175"/>
        </p:xfrm>
        <a:graphic>
          <a:graphicData uri="http://schemas.openxmlformats.org/presentationml/2006/ole">
            <p:oleObj spid="_x0000_s5122" name="Equation" r:id="rId3" imgW="1307880" imgH="228600" progId="Equation.3">
              <p:embed/>
            </p:oleObj>
          </a:graphicData>
        </a:graphic>
      </p:graphicFrame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228600" y="27432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Example :</a:t>
            </a:r>
          </a:p>
        </p:txBody>
      </p:sp>
      <p:graphicFrame>
        <p:nvGraphicFramePr>
          <p:cNvPr id="5123" name="Object 7"/>
          <p:cNvGraphicFramePr>
            <a:graphicFrameLocks noChangeAspect="1"/>
          </p:cNvGraphicFramePr>
          <p:nvPr/>
        </p:nvGraphicFramePr>
        <p:xfrm>
          <a:off x="1752600" y="2895600"/>
          <a:ext cx="1820863" cy="1200150"/>
        </p:xfrm>
        <a:graphic>
          <a:graphicData uri="http://schemas.openxmlformats.org/presentationml/2006/ole">
            <p:oleObj spid="_x0000_s5123" name="Equation" r:id="rId4" imgW="1041120" imgH="685800" progId="Equation.3">
              <p:embed/>
            </p:oleObj>
          </a:graphicData>
        </a:graphic>
      </p:graphicFrame>
      <p:sp>
        <p:nvSpPr>
          <p:cNvPr id="5127" name="Text Box 8"/>
          <p:cNvSpPr txBox="1">
            <a:spLocks noChangeArrowheads="1"/>
          </p:cNvSpPr>
          <p:nvPr/>
        </p:nvSpPr>
        <p:spPr bwMode="auto">
          <a:xfrm>
            <a:off x="4191000" y="2743200"/>
            <a:ext cx="1022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Proof :</a:t>
            </a:r>
          </a:p>
        </p:txBody>
      </p:sp>
      <p:graphicFrame>
        <p:nvGraphicFramePr>
          <p:cNvPr id="5124" name="Object 9"/>
          <p:cNvGraphicFramePr>
            <a:graphicFrameLocks noChangeAspect="1"/>
          </p:cNvGraphicFramePr>
          <p:nvPr/>
        </p:nvGraphicFramePr>
        <p:xfrm>
          <a:off x="5578475" y="3030538"/>
          <a:ext cx="3101975" cy="2060575"/>
        </p:xfrm>
        <a:graphic>
          <a:graphicData uri="http://schemas.openxmlformats.org/presentationml/2006/ole">
            <p:oleObj spid="_x0000_s5124" name="Equation" r:id="rId5" imgW="1777680" imgH="1180800" progId="Equation.3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Property 4: Multiplication by </a:t>
            </a:r>
            <a:r>
              <a:rPr lang="en-US" dirty="0" err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t</a:t>
            </a:r>
            <a:r>
              <a:rPr lang="en-US" baseline="30000" dirty="0" err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n</a:t>
            </a:r>
            <a:endParaRPr lang="en-US" baseline="30000" dirty="0" smtClean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graphicFrame>
        <p:nvGraphicFramePr>
          <p:cNvPr id="6146" name="Object 4"/>
          <p:cNvGraphicFramePr>
            <a:graphicFrameLocks noChangeAspect="1"/>
          </p:cNvGraphicFramePr>
          <p:nvPr/>
        </p:nvGraphicFramePr>
        <p:xfrm>
          <a:off x="1820863" y="1219200"/>
          <a:ext cx="5351462" cy="1403350"/>
        </p:xfrm>
        <a:graphic>
          <a:graphicData uri="http://schemas.openxmlformats.org/presentationml/2006/ole">
            <p:oleObj spid="_x0000_s6146" name="Equation" r:id="rId3" imgW="1600200" imgH="419040" progId="Equation.3">
              <p:embed/>
            </p:oleObj>
          </a:graphicData>
        </a:graphic>
      </p:graphicFrame>
      <p:sp>
        <p:nvSpPr>
          <p:cNvPr id="6150" name="Text Box 5"/>
          <p:cNvSpPr txBox="1">
            <a:spLocks noChangeArrowheads="1"/>
          </p:cNvSpPr>
          <p:nvPr/>
        </p:nvSpPr>
        <p:spPr bwMode="auto">
          <a:xfrm>
            <a:off x="228600" y="27432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Example :</a:t>
            </a:r>
          </a:p>
        </p:txBody>
      </p:sp>
      <p:graphicFrame>
        <p:nvGraphicFramePr>
          <p:cNvPr id="6147" name="Object 6"/>
          <p:cNvGraphicFramePr>
            <a:graphicFrameLocks noChangeAspect="1"/>
          </p:cNvGraphicFramePr>
          <p:nvPr/>
        </p:nvGraphicFramePr>
        <p:xfrm>
          <a:off x="1371600" y="3352800"/>
          <a:ext cx="1665288" cy="1866900"/>
        </p:xfrm>
        <a:graphic>
          <a:graphicData uri="http://schemas.openxmlformats.org/presentationml/2006/ole">
            <p:oleObj spid="_x0000_s6147" name="Equation" r:id="rId4" imgW="952200" imgH="1066680" progId="Equation.3">
              <p:embed/>
            </p:oleObj>
          </a:graphicData>
        </a:graphic>
      </p:graphicFrame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4191000" y="2743200"/>
            <a:ext cx="1022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Proof :</a:t>
            </a:r>
          </a:p>
        </p:txBody>
      </p:sp>
      <p:graphicFrame>
        <p:nvGraphicFramePr>
          <p:cNvPr id="6148" name="Object 8"/>
          <p:cNvGraphicFramePr>
            <a:graphicFrameLocks noChangeAspect="1"/>
          </p:cNvGraphicFramePr>
          <p:nvPr/>
        </p:nvGraphicFramePr>
        <p:xfrm>
          <a:off x="4624388" y="3124200"/>
          <a:ext cx="4256087" cy="3368675"/>
        </p:xfrm>
        <a:graphic>
          <a:graphicData uri="http://schemas.openxmlformats.org/presentationml/2006/ole">
            <p:oleObj spid="_x0000_s6148" name="Equation" r:id="rId5" imgW="2438280" imgH="1930320" progId="Equation.3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Property 5: Derivatives</a:t>
            </a:r>
          </a:p>
        </p:txBody>
      </p:sp>
      <p:graphicFrame>
        <p:nvGraphicFramePr>
          <p:cNvPr id="7170" name="Object 5"/>
          <p:cNvGraphicFramePr>
            <a:graphicFrameLocks noChangeAspect="1"/>
          </p:cNvGraphicFramePr>
          <p:nvPr/>
        </p:nvGraphicFramePr>
        <p:xfrm>
          <a:off x="3571875" y="3508375"/>
          <a:ext cx="406400" cy="769938"/>
        </p:xfrm>
        <a:graphic>
          <a:graphicData uri="http://schemas.openxmlformats.org/presentationml/2006/ole">
            <p:oleObj spid="_x0000_s7170" name="Equation" r:id="rId3" imgW="114120" imgH="215640" progId="Equation.3">
              <p:embed/>
            </p:oleObj>
          </a:graphicData>
        </a:graphic>
      </p:graphicFrame>
      <p:graphicFrame>
        <p:nvGraphicFramePr>
          <p:cNvPr id="7171" name="Object 6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7171" name="Equation" r:id="rId4" imgW="114120" imgH="215640" progId="Equation.3">
              <p:embed/>
            </p:oleObj>
          </a:graphicData>
        </a:graphic>
      </p:graphicFrame>
      <p:graphicFrame>
        <p:nvGraphicFramePr>
          <p:cNvPr id="7172" name="Object 9"/>
          <p:cNvGraphicFramePr>
            <a:graphicFrameLocks noChangeAspect="1"/>
          </p:cNvGraphicFramePr>
          <p:nvPr/>
        </p:nvGraphicFramePr>
        <p:xfrm>
          <a:off x="1989138" y="1816100"/>
          <a:ext cx="5097462" cy="679450"/>
        </p:xfrm>
        <a:graphic>
          <a:graphicData uri="http://schemas.openxmlformats.org/presentationml/2006/ole">
            <p:oleObj spid="_x0000_s7172" name="Equation" r:id="rId5" imgW="1523880" imgH="203040" progId="Equation.3">
              <p:embed/>
            </p:oleObj>
          </a:graphicData>
        </a:graphic>
      </p:graphicFrame>
      <p:sp>
        <p:nvSpPr>
          <p:cNvPr id="7176" name="Text Box 10"/>
          <p:cNvSpPr txBox="1">
            <a:spLocks noChangeArrowheads="1"/>
          </p:cNvSpPr>
          <p:nvPr/>
        </p:nvSpPr>
        <p:spPr bwMode="auto">
          <a:xfrm>
            <a:off x="228600" y="27432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Example :</a:t>
            </a:r>
          </a:p>
        </p:txBody>
      </p:sp>
      <p:graphicFrame>
        <p:nvGraphicFramePr>
          <p:cNvPr id="7173" name="Object 11"/>
          <p:cNvGraphicFramePr>
            <a:graphicFrameLocks noChangeAspect="1"/>
          </p:cNvGraphicFramePr>
          <p:nvPr/>
        </p:nvGraphicFramePr>
        <p:xfrm>
          <a:off x="1746250" y="2914650"/>
          <a:ext cx="1755775" cy="3333750"/>
        </p:xfrm>
        <a:graphic>
          <a:graphicData uri="http://schemas.openxmlformats.org/presentationml/2006/ole">
            <p:oleObj spid="_x0000_s7173" name="Equation" r:id="rId6" imgW="1002960" imgH="1904760" progId="Equation.3">
              <p:embed/>
            </p:oleObj>
          </a:graphicData>
        </a:graphic>
      </p:graphicFrame>
      <p:sp>
        <p:nvSpPr>
          <p:cNvPr id="7177" name="Text Box 12"/>
          <p:cNvSpPr txBox="1">
            <a:spLocks noChangeArrowheads="1"/>
          </p:cNvSpPr>
          <p:nvPr/>
        </p:nvSpPr>
        <p:spPr bwMode="auto">
          <a:xfrm>
            <a:off x="4191000" y="2743200"/>
            <a:ext cx="1022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Proof :</a:t>
            </a:r>
          </a:p>
        </p:txBody>
      </p:sp>
      <p:graphicFrame>
        <p:nvGraphicFramePr>
          <p:cNvPr id="7174" name="Object 13"/>
          <p:cNvGraphicFramePr>
            <a:graphicFrameLocks noChangeAspect="1"/>
          </p:cNvGraphicFramePr>
          <p:nvPr/>
        </p:nvGraphicFramePr>
        <p:xfrm>
          <a:off x="5411788" y="3206750"/>
          <a:ext cx="2947987" cy="2482850"/>
        </p:xfrm>
        <a:graphic>
          <a:graphicData uri="http://schemas.openxmlformats.org/presentationml/2006/ole">
            <p:oleObj spid="_x0000_s7174" name="Equation" r:id="rId7" imgW="1688760" imgH="1422360" progId="Equation.3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Property 6: Integrals</a:t>
            </a:r>
          </a:p>
        </p:txBody>
      </p:sp>
      <p:graphicFrame>
        <p:nvGraphicFramePr>
          <p:cNvPr id="8194" name="Object 7"/>
          <p:cNvGraphicFramePr>
            <a:graphicFrameLocks noChangeAspect="1"/>
          </p:cNvGraphicFramePr>
          <p:nvPr/>
        </p:nvGraphicFramePr>
        <p:xfrm>
          <a:off x="304800" y="1376363"/>
          <a:ext cx="4035425" cy="1614487"/>
        </p:xfrm>
        <a:graphic>
          <a:graphicData uri="http://schemas.openxmlformats.org/presentationml/2006/ole">
            <p:oleObj spid="_x0000_s8194" name="Equation" r:id="rId3" imgW="1206360" imgH="482400" progId="Equation.3">
              <p:embed/>
            </p:oleObj>
          </a:graphicData>
        </a:graphic>
      </p:graphicFrame>
      <p:sp>
        <p:nvSpPr>
          <p:cNvPr id="8199" name="Text Box 8"/>
          <p:cNvSpPr txBox="1">
            <a:spLocks noChangeArrowheads="1"/>
          </p:cNvSpPr>
          <p:nvPr/>
        </p:nvSpPr>
        <p:spPr bwMode="auto">
          <a:xfrm>
            <a:off x="0" y="30480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Example :</a:t>
            </a:r>
          </a:p>
        </p:txBody>
      </p:sp>
      <p:graphicFrame>
        <p:nvGraphicFramePr>
          <p:cNvPr id="8195" name="Object 9"/>
          <p:cNvGraphicFramePr>
            <a:graphicFrameLocks noChangeAspect="1"/>
          </p:cNvGraphicFramePr>
          <p:nvPr/>
        </p:nvGraphicFramePr>
        <p:xfrm>
          <a:off x="1447800" y="3200400"/>
          <a:ext cx="2066925" cy="1155700"/>
        </p:xfrm>
        <a:graphic>
          <a:graphicData uri="http://schemas.openxmlformats.org/presentationml/2006/ole">
            <p:oleObj spid="_x0000_s8195" name="Equation" r:id="rId4" imgW="1180800" imgH="660240" progId="Equation.3">
              <p:embed/>
            </p:oleObj>
          </a:graphicData>
        </a:graphic>
      </p:graphicFrame>
      <p:sp>
        <p:nvSpPr>
          <p:cNvPr id="8200" name="Text Box 10"/>
          <p:cNvSpPr txBox="1">
            <a:spLocks noChangeArrowheads="1"/>
          </p:cNvSpPr>
          <p:nvPr/>
        </p:nvSpPr>
        <p:spPr bwMode="auto">
          <a:xfrm>
            <a:off x="4343400" y="2057400"/>
            <a:ext cx="1022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Proof :</a:t>
            </a:r>
          </a:p>
        </p:txBody>
      </p:sp>
      <p:sp>
        <p:nvSpPr>
          <p:cNvPr id="8201" name="Text Box 12"/>
          <p:cNvSpPr txBox="1">
            <a:spLocks noChangeArrowheads="1"/>
          </p:cNvSpPr>
          <p:nvPr/>
        </p:nvSpPr>
        <p:spPr bwMode="auto">
          <a:xfrm>
            <a:off x="5410200" y="2133600"/>
            <a:ext cx="487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let</a:t>
            </a:r>
          </a:p>
        </p:txBody>
      </p:sp>
      <p:graphicFrame>
        <p:nvGraphicFramePr>
          <p:cNvPr id="8196" name="Object 13"/>
          <p:cNvGraphicFramePr>
            <a:graphicFrameLocks noChangeAspect="1"/>
          </p:cNvGraphicFramePr>
          <p:nvPr/>
        </p:nvGraphicFramePr>
        <p:xfrm>
          <a:off x="6019800" y="1905000"/>
          <a:ext cx="1744663" cy="1633538"/>
        </p:xfrm>
        <a:graphic>
          <a:graphicData uri="http://schemas.openxmlformats.org/presentationml/2006/ole">
            <p:oleObj spid="_x0000_s8196" name="Equation" r:id="rId5" imgW="990360" imgH="927000" progId="Equation.3">
              <p:embed/>
            </p:oleObj>
          </a:graphicData>
        </a:graphic>
      </p:graphicFrame>
      <p:graphicFrame>
        <p:nvGraphicFramePr>
          <p:cNvPr id="8197" name="Object 14"/>
          <p:cNvGraphicFramePr>
            <a:graphicFrameLocks noChangeAspect="1"/>
          </p:cNvGraphicFramePr>
          <p:nvPr/>
        </p:nvGraphicFramePr>
        <p:xfrm>
          <a:off x="5334000" y="3581400"/>
          <a:ext cx="2986088" cy="2971800"/>
        </p:xfrm>
        <a:graphic>
          <a:graphicData uri="http://schemas.openxmlformats.org/presentationml/2006/ole">
            <p:oleObj spid="_x0000_s8197" name="Equation" r:id="rId6" imgW="1701720" imgH="1803240" progId="Equation.3">
              <p:embed/>
            </p:oleObj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1068</TotalTime>
  <Words>392</Words>
  <Application>Microsoft PowerPoint</Application>
  <PresentationFormat>On-screen Show (4:3)</PresentationFormat>
  <Paragraphs>88</Paragraphs>
  <Slides>22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Foundry</vt:lpstr>
      <vt:lpstr>Equation</vt:lpstr>
      <vt:lpstr>Laplace Transform</vt:lpstr>
      <vt:lpstr>Definition of Laplace transforms</vt:lpstr>
      <vt:lpstr>Evaluating F(s) = L{f(t)}</vt:lpstr>
      <vt:lpstr>Property 1: Linearity</vt:lpstr>
      <vt:lpstr>Property 2: Change of Scale  </vt:lpstr>
      <vt:lpstr>Property 3: First shifting</vt:lpstr>
      <vt:lpstr>Property 4: Multiplication by tn</vt:lpstr>
      <vt:lpstr>Property 5: Derivatives</vt:lpstr>
      <vt:lpstr>Property 6: Integrals</vt:lpstr>
      <vt:lpstr>Slide 10</vt:lpstr>
      <vt:lpstr>Slide 11</vt:lpstr>
      <vt:lpstr>Slide 12</vt:lpstr>
      <vt:lpstr>Slide 13</vt:lpstr>
      <vt:lpstr>Slide 14</vt:lpstr>
      <vt:lpstr>Slide 15</vt:lpstr>
      <vt:lpstr>Convolution Theorem</vt:lpstr>
      <vt:lpstr>Proof</vt:lpstr>
      <vt:lpstr>Example 2</vt:lpstr>
      <vt:lpstr>Example 3: Find Inverse Transform   (1 of 2)</vt:lpstr>
      <vt:lpstr>Example 3: Solution h(t)     (2 of 2)</vt:lpstr>
      <vt:lpstr>Example 4: Initial Value Problem</vt:lpstr>
      <vt:lpstr>We have</vt:lpstr>
    </vt:vector>
  </TitlesOfParts>
  <Company>University of Toledo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Laplace Transform</dc:title>
  <dc:creator>JUNAID</dc:creator>
  <cp:lastModifiedBy>Administrator</cp:lastModifiedBy>
  <cp:revision>44</cp:revision>
  <dcterms:created xsi:type="dcterms:W3CDTF">2002-10-03T05:23:06Z</dcterms:created>
  <dcterms:modified xsi:type="dcterms:W3CDTF">2018-07-25T10:04:30Z</dcterms:modified>
</cp:coreProperties>
</file>